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9535" y="154322"/>
            <a:ext cx="6252928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46502" y="1842007"/>
            <a:ext cx="4662170" cy="3778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530343" y="1395216"/>
            <a:ext cx="252539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548" y="1397455"/>
            <a:ext cx="10514903" cy="354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697" y="1155697"/>
            <a:ext cx="4932680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7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8.jpg"/><Relationship Id="rId4" Type="http://schemas.openxmlformats.org/officeDocument/2006/relationships/hyperlink" Target="https://www.ncbi.nlm.nih.gov/pubmed/26197538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9.jpg"/><Relationship Id="rId4" Type="http://schemas.openxmlformats.org/officeDocument/2006/relationships/image" Target="../media/image50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leepRoundtable.com/" TargetMode="External"/><Relationship Id="rId3" Type="http://schemas.openxmlformats.org/officeDocument/2006/relationships/image" Target="../media/image51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hyperlink" Target="mailto:Info@SleepDallas.com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5369" y="2780115"/>
            <a:ext cx="5760720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125">
                <a:solidFill>
                  <a:srgbClr val="FFFFFF"/>
                </a:solidFill>
                <a:latin typeface="Calibri"/>
                <a:cs typeface="Calibri"/>
              </a:rPr>
              <a:t>CBD</a:t>
            </a:r>
            <a:r>
              <a:rPr dirty="0" sz="8000" spc="-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0" spc="-13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8000" spc="-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0" spc="-140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0745" marR="5080">
              <a:lnSpc>
                <a:spcPct val="123600"/>
              </a:lnSpc>
              <a:spcBef>
                <a:spcPts val="100"/>
              </a:spcBef>
            </a:pPr>
            <a:r>
              <a:rPr dirty="0" spc="-45"/>
              <a:t>Kent</a:t>
            </a:r>
            <a:r>
              <a:rPr dirty="0" spc="-70"/>
              <a:t> </a:t>
            </a:r>
            <a:r>
              <a:rPr dirty="0" spc="-25"/>
              <a:t>Smith </a:t>
            </a:r>
            <a:r>
              <a:rPr dirty="0" spc="-620"/>
              <a:t> </a:t>
            </a:r>
            <a:r>
              <a:rPr dirty="0" spc="-45"/>
              <a:t>ASBA</a:t>
            </a:r>
            <a:r>
              <a:rPr dirty="0" spc="-70"/>
              <a:t> </a:t>
            </a:r>
            <a:r>
              <a:rPr dirty="0" spc="-10"/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0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12192000" h="2286000">
                <a:moveTo>
                  <a:pt x="0" y="2286000"/>
                </a:moveTo>
                <a:lnTo>
                  <a:pt x="12192000" y="2286000"/>
                </a:lnTo>
                <a:lnTo>
                  <a:pt x="12192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B15F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87801" y="4721523"/>
            <a:ext cx="449262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60">
                <a:solidFill>
                  <a:srgbClr val="FFFFFF"/>
                </a:solidFill>
                <a:latin typeface="Calibri"/>
                <a:cs typeface="Calibri"/>
              </a:rPr>
              <a:t>Epinephrine…</a:t>
            </a:r>
            <a:endParaRPr sz="6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4572000"/>
            <a:chOff x="0" y="0"/>
            <a:chExt cx="12192000" cy="4572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12192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2192000" y="4572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39" y="643127"/>
              <a:ext cx="6870191" cy="3590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61898" y="464947"/>
            <a:ext cx="11269980" cy="5929630"/>
            <a:chOff x="461898" y="464947"/>
            <a:chExt cx="11269980" cy="5929630"/>
          </a:xfrm>
        </p:grpSpPr>
        <p:sp>
          <p:nvSpPr>
            <p:cNvPr id="4" name="object 4"/>
            <p:cNvSpPr/>
            <p:nvPr/>
          </p:nvSpPr>
          <p:spPr>
            <a:xfrm>
              <a:off x="477773" y="480822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7773" y="480822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0" y="0"/>
                  </a:moveTo>
                  <a:lnTo>
                    <a:pt x="11237976" y="0"/>
                  </a:lnTo>
                  <a:lnTo>
                    <a:pt x="11237976" y="5897880"/>
                  </a:lnTo>
                  <a:lnTo>
                    <a:pt x="0" y="589788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DF7C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40" y="1780032"/>
              <a:ext cx="10895413" cy="4434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10957" y="719670"/>
              <a:ext cx="5956300" cy="1125855"/>
            </a:xfrm>
            <a:custGeom>
              <a:avLst/>
              <a:gdLst/>
              <a:ahLst/>
              <a:cxnLst/>
              <a:rect l="l" t="t" r="r" b="b"/>
              <a:pathLst>
                <a:path w="5956300" h="1125855">
                  <a:moveTo>
                    <a:pt x="5955957" y="0"/>
                  </a:moveTo>
                  <a:lnTo>
                    <a:pt x="0" y="0"/>
                  </a:lnTo>
                  <a:lnTo>
                    <a:pt x="0" y="1125613"/>
                  </a:lnTo>
                  <a:lnTo>
                    <a:pt x="5955957" y="1125613"/>
                  </a:lnTo>
                  <a:lnTo>
                    <a:pt x="5955957" y="0"/>
                  </a:lnTo>
                  <a:close/>
                </a:path>
              </a:pathLst>
            </a:custGeom>
            <a:solidFill>
              <a:srgbClr val="50B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10961" y="713317"/>
              <a:ext cx="0" cy="1151255"/>
            </a:xfrm>
            <a:custGeom>
              <a:avLst/>
              <a:gdLst/>
              <a:ahLst/>
              <a:cxnLst/>
              <a:rect l="l" t="t" r="r" b="b"/>
              <a:pathLst>
                <a:path w="0" h="1151255">
                  <a:moveTo>
                    <a:pt x="0" y="0"/>
                  </a:moveTo>
                  <a:lnTo>
                    <a:pt x="0" y="115101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66917" y="713317"/>
              <a:ext cx="0" cy="1151255"/>
            </a:xfrm>
            <a:custGeom>
              <a:avLst/>
              <a:gdLst/>
              <a:ahLst/>
              <a:cxnLst/>
              <a:rect l="l" t="t" r="r" b="b"/>
              <a:pathLst>
                <a:path w="0" h="1151255">
                  <a:moveTo>
                    <a:pt x="0" y="0"/>
                  </a:moveTo>
                  <a:lnTo>
                    <a:pt x="0" y="115101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04610" y="713317"/>
              <a:ext cx="5969000" cy="12700"/>
            </a:xfrm>
            <a:custGeom>
              <a:avLst/>
              <a:gdLst/>
              <a:ahLst/>
              <a:cxnLst/>
              <a:rect l="l" t="t" r="r" b="b"/>
              <a:pathLst>
                <a:path w="5969000" h="12700">
                  <a:moveTo>
                    <a:pt x="0" y="12700"/>
                  </a:moveTo>
                  <a:lnTo>
                    <a:pt x="5968657" y="12700"/>
                  </a:lnTo>
                  <a:lnTo>
                    <a:pt x="596865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04610" y="1845278"/>
              <a:ext cx="5969000" cy="0"/>
            </a:xfrm>
            <a:custGeom>
              <a:avLst/>
              <a:gdLst/>
              <a:ahLst/>
              <a:cxnLst/>
              <a:rect l="l" t="t" r="r" b="b"/>
              <a:pathLst>
                <a:path w="5969000" h="0">
                  <a:moveTo>
                    <a:pt x="0" y="0"/>
                  </a:moveTo>
                  <a:lnTo>
                    <a:pt x="596865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7311" y="723729"/>
            <a:ext cx="5943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dirty="0" sz="3600" spc="-55"/>
              <a:t>Endocannabanoid</a:t>
            </a:r>
            <a:r>
              <a:rPr dirty="0" sz="3600" spc="-90"/>
              <a:t> </a:t>
            </a:r>
            <a:r>
              <a:rPr dirty="0" sz="3600" spc="-75"/>
              <a:t>System</a:t>
            </a:r>
            <a:r>
              <a:rPr dirty="0" sz="3600" spc="-114"/>
              <a:t> </a:t>
            </a:r>
            <a:r>
              <a:rPr dirty="0" sz="3600" spc="-40"/>
              <a:t>(ECS)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4906" y="873972"/>
            <a:ext cx="42373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45">
                <a:solidFill>
                  <a:srgbClr val="50B4C7"/>
                </a:solidFill>
              </a:rPr>
              <a:t>T</a:t>
            </a:r>
            <a:r>
              <a:rPr dirty="0" sz="4800" spc="-150">
                <a:solidFill>
                  <a:srgbClr val="50B4C7"/>
                </a:solidFill>
              </a:rPr>
              <a:t>h</a:t>
            </a:r>
            <a:r>
              <a:rPr dirty="0" sz="4800" spc="-20">
                <a:solidFill>
                  <a:srgbClr val="50B4C7"/>
                </a:solidFill>
              </a:rPr>
              <a:t>e</a:t>
            </a:r>
            <a:r>
              <a:rPr dirty="0" sz="4800" spc="-220">
                <a:solidFill>
                  <a:srgbClr val="50B4C7"/>
                </a:solidFill>
              </a:rPr>
              <a:t> </a:t>
            </a:r>
            <a:r>
              <a:rPr dirty="0" sz="4800" spc="-165">
                <a:solidFill>
                  <a:srgbClr val="50B4C7"/>
                </a:solidFill>
              </a:rPr>
              <a:t>E</a:t>
            </a:r>
            <a:r>
              <a:rPr dirty="0" sz="4800" spc="-120">
                <a:solidFill>
                  <a:srgbClr val="50B4C7"/>
                </a:solidFill>
              </a:rPr>
              <a:t>C</a:t>
            </a:r>
            <a:r>
              <a:rPr dirty="0" sz="4800" spc="-35">
                <a:solidFill>
                  <a:srgbClr val="50B4C7"/>
                </a:solidFill>
              </a:rPr>
              <a:t>S</a:t>
            </a:r>
            <a:r>
              <a:rPr dirty="0" sz="4800" spc="-240">
                <a:solidFill>
                  <a:srgbClr val="50B4C7"/>
                </a:solidFill>
              </a:rPr>
              <a:t> </a:t>
            </a:r>
            <a:r>
              <a:rPr dirty="0" sz="4800" spc="-270">
                <a:solidFill>
                  <a:srgbClr val="50B4C7"/>
                </a:solidFill>
              </a:rPr>
              <a:t>R</a:t>
            </a:r>
            <a:r>
              <a:rPr dirty="0" sz="4800" spc="-140">
                <a:solidFill>
                  <a:srgbClr val="50B4C7"/>
                </a:solidFill>
              </a:rPr>
              <a:t>es</a:t>
            </a:r>
            <a:r>
              <a:rPr dirty="0" sz="4800" spc="-150">
                <a:solidFill>
                  <a:srgbClr val="50B4C7"/>
                </a:solidFill>
              </a:rPr>
              <a:t>po</a:t>
            </a:r>
            <a:r>
              <a:rPr dirty="0" sz="4800" spc="-155">
                <a:solidFill>
                  <a:srgbClr val="50B4C7"/>
                </a:solidFill>
              </a:rPr>
              <a:t>n</a:t>
            </a:r>
            <a:r>
              <a:rPr dirty="0" sz="4800" spc="-150">
                <a:solidFill>
                  <a:srgbClr val="50B4C7"/>
                </a:solidFill>
              </a:rPr>
              <a:t>d</a:t>
            </a:r>
            <a:r>
              <a:rPr dirty="0" sz="4800" spc="-25">
                <a:solidFill>
                  <a:srgbClr val="50B4C7"/>
                </a:solidFill>
              </a:rPr>
              <a:t>s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883" y="2272857"/>
            <a:ext cx="6364223" cy="34863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0" y="4572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0" y="2286000"/>
                </a:moveTo>
                <a:lnTo>
                  <a:pt x="9144000" y="22860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46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59941" y="5010511"/>
            <a:ext cx="781430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800" spc="-1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8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8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8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24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48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8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36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48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800" spc="-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6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800" spc="-15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145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0" y="0"/>
            <a:ext cx="9144000" cy="4572000"/>
            <a:chOff x="1524000" y="0"/>
            <a:chExt cx="9144000" cy="4572000"/>
          </a:xfrm>
        </p:grpSpPr>
        <p:sp>
          <p:nvSpPr>
            <p:cNvPr id="7" name="object 7"/>
            <p:cNvSpPr/>
            <p:nvPr/>
          </p:nvSpPr>
          <p:spPr>
            <a:xfrm>
              <a:off x="1524000" y="0"/>
              <a:ext cx="9144000" cy="4572000"/>
            </a:xfrm>
            <a:custGeom>
              <a:avLst/>
              <a:gdLst/>
              <a:ahLst/>
              <a:cxnLst/>
              <a:rect l="l" t="t" r="r" b="b"/>
              <a:pathLst>
                <a:path w="9144000" h="4572000">
                  <a:moveTo>
                    <a:pt x="9144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9144000" y="457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2011" y="643127"/>
              <a:ext cx="7402067" cy="3590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9941" y="4440330"/>
            <a:ext cx="782129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-17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500" spc="-185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dirty="0" sz="75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5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0" spc="-27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500" spc="-30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7500" spc="-2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500" spc="-2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5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500" spc="-6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75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0" spc="-114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7500" spc="-2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500" spc="-1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500" spc="-2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75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500" spc="-1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500" spc="-3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7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24" y="640080"/>
            <a:ext cx="8186751" cy="3602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2" y="622468"/>
            <a:ext cx="2971165" cy="173164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5"/>
              <a:t>2</a:t>
            </a:r>
            <a:r>
              <a:rPr dirty="0" sz="4000" spc="-245"/>
              <a:t> </a:t>
            </a:r>
            <a:r>
              <a:rPr dirty="0" sz="4000" spc="-150"/>
              <a:t>S</a:t>
            </a:r>
            <a:r>
              <a:rPr dirty="0" sz="4000" spc="-160"/>
              <a:t>t</a:t>
            </a:r>
            <a:r>
              <a:rPr dirty="0" sz="4000" spc="-150"/>
              <a:t>ud</a:t>
            </a:r>
            <a:r>
              <a:rPr dirty="0" sz="4000" spc="-140"/>
              <a:t>ie</a:t>
            </a:r>
            <a:r>
              <a:rPr dirty="0" sz="4000" spc="-25"/>
              <a:t>s</a:t>
            </a:r>
            <a:r>
              <a:rPr dirty="0" sz="4000" spc="-245"/>
              <a:t> </a:t>
            </a:r>
            <a:r>
              <a:rPr dirty="0" sz="4000" spc="-140"/>
              <a:t>on  </a:t>
            </a:r>
            <a:r>
              <a:rPr dirty="0" sz="4000" spc="-170"/>
              <a:t>A</a:t>
            </a:r>
            <a:r>
              <a:rPr dirty="0" sz="4000" spc="-204"/>
              <a:t>n</a:t>
            </a:r>
            <a:r>
              <a:rPr dirty="0" sz="4000" spc="-190"/>
              <a:t>x</a:t>
            </a:r>
            <a:r>
              <a:rPr dirty="0" sz="4000" spc="-135"/>
              <a:t>i</a:t>
            </a:r>
            <a:r>
              <a:rPr dirty="0" sz="4000" spc="-180"/>
              <a:t>e</a:t>
            </a:r>
            <a:r>
              <a:rPr dirty="0" sz="4000" spc="-160"/>
              <a:t>t</a:t>
            </a:r>
            <a:r>
              <a:rPr dirty="0" sz="4000" spc="-50"/>
              <a:t>y</a:t>
            </a:r>
            <a:r>
              <a:rPr dirty="0" sz="4000" spc="-245"/>
              <a:t> </a:t>
            </a:r>
            <a:r>
              <a:rPr dirty="0" sz="4000" spc="-160"/>
              <a:t>a</a:t>
            </a:r>
            <a:r>
              <a:rPr dirty="0" sz="4000" spc="-150"/>
              <a:t>n</a:t>
            </a:r>
            <a:r>
              <a:rPr dirty="0" sz="4000" spc="-20"/>
              <a:t>d  </a:t>
            </a:r>
            <a:r>
              <a:rPr dirty="0" sz="4000" spc="-200"/>
              <a:t>P</a:t>
            </a:r>
            <a:r>
              <a:rPr dirty="0" sz="4000" spc="-150"/>
              <a:t>ub</a:t>
            </a:r>
            <a:r>
              <a:rPr dirty="0" sz="4000" spc="-135"/>
              <a:t>li</a:t>
            </a:r>
            <a:r>
              <a:rPr dirty="0" sz="4000" spc="-35"/>
              <a:t>c</a:t>
            </a:r>
            <a:r>
              <a:rPr dirty="0" sz="4000" spc="-240"/>
              <a:t> </a:t>
            </a:r>
            <a:r>
              <a:rPr dirty="0" sz="4000" spc="-150"/>
              <a:t>S</a:t>
            </a:r>
            <a:r>
              <a:rPr dirty="0" sz="4000" spc="-150"/>
              <a:t>p</a:t>
            </a:r>
            <a:r>
              <a:rPr dirty="0" sz="4000" spc="-150"/>
              <a:t>ea</a:t>
            </a:r>
            <a:r>
              <a:rPr dirty="0" sz="4000" spc="-180"/>
              <a:t>k</a:t>
            </a:r>
            <a:r>
              <a:rPr dirty="0" sz="4000" spc="-135"/>
              <a:t>i</a:t>
            </a:r>
            <a:r>
              <a:rPr dirty="0" sz="4000" spc="-170"/>
              <a:t>n</a:t>
            </a:r>
            <a:r>
              <a:rPr dirty="0" sz="4000" spc="-10"/>
              <a:t>g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0"/>
            <a:ext cx="7216138" cy="337413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173211" y="2965705"/>
            <a:ext cx="3401695" cy="2266315"/>
            <a:chOff x="8173211" y="2965705"/>
            <a:chExt cx="3401695" cy="2266315"/>
          </a:xfrm>
        </p:grpSpPr>
        <p:sp>
          <p:nvSpPr>
            <p:cNvPr id="6" name="object 6"/>
            <p:cNvSpPr/>
            <p:nvPr/>
          </p:nvSpPr>
          <p:spPr>
            <a:xfrm>
              <a:off x="8173211" y="2965705"/>
              <a:ext cx="3401695" cy="1007744"/>
            </a:xfrm>
            <a:custGeom>
              <a:avLst/>
              <a:gdLst/>
              <a:ahLst/>
              <a:cxnLst/>
              <a:rect l="l" t="t" r="r" b="b"/>
              <a:pathLst>
                <a:path w="3401695" h="1007745">
                  <a:moveTo>
                    <a:pt x="3300831" y="0"/>
                  </a:moveTo>
                  <a:lnTo>
                    <a:pt x="100736" y="0"/>
                  </a:lnTo>
                  <a:lnTo>
                    <a:pt x="61523" y="7915"/>
                  </a:lnTo>
                  <a:lnTo>
                    <a:pt x="29503" y="29503"/>
                  </a:lnTo>
                  <a:lnTo>
                    <a:pt x="7915" y="61523"/>
                  </a:lnTo>
                  <a:lnTo>
                    <a:pt x="0" y="100736"/>
                  </a:lnTo>
                  <a:lnTo>
                    <a:pt x="0" y="906627"/>
                  </a:lnTo>
                  <a:lnTo>
                    <a:pt x="7915" y="945840"/>
                  </a:lnTo>
                  <a:lnTo>
                    <a:pt x="29503" y="977860"/>
                  </a:lnTo>
                  <a:lnTo>
                    <a:pt x="61523" y="999448"/>
                  </a:lnTo>
                  <a:lnTo>
                    <a:pt x="100736" y="1007364"/>
                  </a:lnTo>
                  <a:lnTo>
                    <a:pt x="3300831" y="1007364"/>
                  </a:lnTo>
                  <a:lnTo>
                    <a:pt x="3340044" y="999448"/>
                  </a:lnTo>
                  <a:lnTo>
                    <a:pt x="3372064" y="977860"/>
                  </a:lnTo>
                  <a:lnTo>
                    <a:pt x="3393652" y="945840"/>
                  </a:lnTo>
                  <a:lnTo>
                    <a:pt x="3401567" y="906627"/>
                  </a:lnTo>
                  <a:lnTo>
                    <a:pt x="3401567" y="100736"/>
                  </a:lnTo>
                  <a:lnTo>
                    <a:pt x="3393652" y="61523"/>
                  </a:lnTo>
                  <a:lnTo>
                    <a:pt x="3372064" y="29503"/>
                  </a:lnTo>
                  <a:lnTo>
                    <a:pt x="3340044" y="7915"/>
                  </a:lnTo>
                  <a:lnTo>
                    <a:pt x="3300831" y="0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16887" y="3312489"/>
              <a:ext cx="482600" cy="319405"/>
            </a:xfrm>
            <a:custGeom>
              <a:avLst/>
              <a:gdLst/>
              <a:ahLst/>
              <a:cxnLst/>
              <a:rect l="l" t="t" r="r" b="b"/>
              <a:pathLst>
                <a:path w="482600" h="319404">
                  <a:moveTo>
                    <a:pt x="98374" y="28511"/>
                  </a:moveTo>
                  <a:lnTo>
                    <a:pt x="96126" y="17411"/>
                  </a:lnTo>
                  <a:lnTo>
                    <a:pt x="89992" y="8356"/>
                  </a:lnTo>
                  <a:lnTo>
                    <a:pt x="80911" y="2247"/>
                  </a:lnTo>
                  <a:lnTo>
                    <a:pt x="69773" y="0"/>
                  </a:lnTo>
                  <a:lnTo>
                    <a:pt x="58648" y="2247"/>
                  </a:lnTo>
                  <a:lnTo>
                    <a:pt x="49555" y="8356"/>
                  </a:lnTo>
                  <a:lnTo>
                    <a:pt x="43434" y="17411"/>
                  </a:lnTo>
                  <a:lnTo>
                    <a:pt x="41186" y="28511"/>
                  </a:lnTo>
                  <a:lnTo>
                    <a:pt x="43434" y="39598"/>
                  </a:lnTo>
                  <a:lnTo>
                    <a:pt x="49555" y="48666"/>
                  </a:lnTo>
                  <a:lnTo>
                    <a:pt x="58648" y="54775"/>
                  </a:lnTo>
                  <a:lnTo>
                    <a:pt x="69773" y="57010"/>
                  </a:lnTo>
                  <a:lnTo>
                    <a:pt x="80911" y="54775"/>
                  </a:lnTo>
                  <a:lnTo>
                    <a:pt x="89992" y="48666"/>
                  </a:lnTo>
                  <a:lnTo>
                    <a:pt x="96126" y="39598"/>
                  </a:lnTo>
                  <a:lnTo>
                    <a:pt x="98374" y="28511"/>
                  </a:lnTo>
                  <a:close/>
                </a:path>
                <a:path w="482600" h="319404">
                  <a:moveTo>
                    <a:pt x="212750" y="28511"/>
                  </a:moveTo>
                  <a:lnTo>
                    <a:pt x="210502" y="17411"/>
                  </a:lnTo>
                  <a:lnTo>
                    <a:pt x="204368" y="8356"/>
                  </a:lnTo>
                  <a:lnTo>
                    <a:pt x="195287" y="2247"/>
                  </a:lnTo>
                  <a:lnTo>
                    <a:pt x="184150" y="0"/>
                  </a:lnTo>
                  <a:lnTo>
                    <a:pt x="173024" y="2247"/>
                  </a:lnTo>
                  <a:lnTo>
                    <a:pt x="163931" y="8356"/>
                  </a:lnTo>
                  <a:lnTo>
                    <a:pt x="157810" y="17411"/>
                  </a:lnTo>
                  <a:lnTo>
                    <a:pt x="155562" y="28511"/>
                  </a:lnTo>
                  <a:lnTo>
                    <a:pt x="157810" y="39598"/>
                  </a:lnTo>
                  <a:lnTo>
                    <a:pt x="163931" y="48666"/>
                  </a:lnTo>
                  <a:lnTo>
                    <a:pt x="173024" y="54775"/>
                  </a:lnTo>
                  <a:lnTo>
                    <a:pt x="184150" y="57010"/>
                  </a:lnTo>
                  <a:lnTo>
                    <a:pt x="195287" y="54775"/>
                  </a:lnTo>
                  <a:lnTo>
                    <a:pt x="204368" y="48666"/>
                  </a:lnTo>
                  <a:lnTo>
                    <a:pt x="210502" y="39598"/>
                  </a:lnTo>
                  <a:lnTo>
                    <a:pt x="212750" y="28511"/>
                  </a:lnTo>
                  <a:close/>
                </a:path>
                <a:path w="482600" h="319404">
                  <a:moveTo>
                    <a:pt x="327126" y="28511"/>
                  </a:moveTo>
                  <a:lnTo>
                    <a:pt x="324878" y="17411"/>
                  </a:lnTo>
                  <a:lnTo>
                    <a:pt x="318744" y="8356"/>
                  </a:lnTo>
                  <a:lnTo>
                    <a:pt x="309664" y="2247"/>
                  </a:lnTo>
                  <a:lnTo>
                    <a:pt x="298526" y="0"/>
                  </a:lnTo>
                  <a:lnTo>
                    <a:pt x="287401" y="2247"/>
                  </a:lnTo>
                  <a:lnTo>
                    <a:pt x="278307" y="8356"/>
                  </a:lnTo>
                  <a:lnTo>
                    <a:pt x="272186" y="17411"/>
                  </a:lnTo>
                  <a:lnTo>
                    <a:pt x="269938" y="28511"/>
                  </a:lnTo>
                  <a:lnTo>
                    <a:pt x="272186" y="39598"/>
                  </a:lnTo>
                  <a:lnTo>
                    <a:pt x="278307" y="48666"/>
                  </a:lnTo>
                  <a:lnTo>
                    <a:pt x="287401" y="54775"/>
                  </a:lnTo>
                  <a:lnTo>
                    <a:pt x="298526" y="57010"/>
                  </a:lnTo>
                  <a:lnTo>
                    <a:pt x="309664" y="54775"/>
                  </a:lnTo>
                  <a:lnTo>
                    <a:pt x="318744" y="48666"/>
                  </a:lnTo>
                  <a:lnTo>
                    <a:pt x="324878" y="39598"/>
                  </a:lnTo>
                  <a:lnTo>
                    <a:pt x="327126" y="28511"/>
                  </a:lnTo>
                  <a:close/>
                </a:path>
                <a:path w="482600" h="319404">
                  <a:moveTo>
                    <a:pt x="441502" y="28511"/>
                  </a:moveTo>
                  <a:lnTo>
                    <a:pt x="439254" y="17411"/>
                  </a:lnTo>
                  <a:lnTo>
                    <a:pt x="433133" y="8356"/>
                  </a:lnTo>
                  <a:lnTo>
                    <a:pt x="424040" y="2247"/>
                  </a:lnTo>
                  <a:lnTo>
                    <a:pt x="412915" y="0"/>
                  </a:lnTo>
                  <a:lnTo>
                    <a:pt x="401777" y="2247"/>
                  </a:lnTo>
                  <a:lnTo>
                    <a:pt x="392696" y="8356"/>
                  </a:lnTo>
                  <a:lnTo>
                    <a:pt x="386562" y="17411"/>
                  </a:lnTo>
                  <a:lnTo>
                    <a:pt x="384314" y="28511"/>
                  </a:lnTo>
                  <a:lnTo>
                    <a:pt x="386562" y="39598"/>
                  </a:lnTo>
                  <a:lnTo>
                    <a:pt x="392696" y="48666"/>
                  </a:lnTo>
                  <a:lnTo>
                    <a:pt x="401777" y="54775"/>
                  </a:lnTo>
                  <a:lnTo>
                    <a:pt x="412915" y="57010"/>
                  </a:lnTo>
                  <a:lnTo>
                    <a:pt x="424040" y="54775"/>
                  </a:lnTo>
                  <a:lnTo>
                    <a:pt x="433133" y="48666"/>
                  </a:lnTo>
                  <a:lnTo>
                    <a:pt x="439254" y="39598"/>
                  </a:lnTo>
                  <a:lnTo>
                    <a:pt x="441502" y="28511"/>
                  </a:lnTo>
                  <a:close/>
                </a:path>
                <a:path w="482600" h="319404">
                  <a:moveTo>
                    <a:pt x="482104" y="173875"/>
                  </a:moveTo>
                  <a:lnTo>
                    <a:pt x="462661" y="84937"/>
                  </a:lnTo>
                  <a:lnTo>
                    <a:pt x="428345" y="64427"/>
                  </a:lnTo>
                  <a:lnTo>
                    <a:pt x="420916" y="62712"/>
                  </a:lnTo>
                  <a:lnTo>
                    <a:pt x="404901" y="62712"/>
                  </a:lnTo>
                  <a:lnTo>
                    <a:pt x="396900" y="63855"/>
                  </a:lnTo>
                  <a:lnTo>
                    <a:pt x="390029" y="66700"/>
                  </a:lnTo>
                  <a:lnTo>
                    <a:pt x="383806" y="69049"/>
                  </a:lnTo>
                  <a:lnTo>
                    <a:pt x="355727" y="118579"/>
                  </a:lnTo>
                  <a:lnTo>
                    <a:pt x="348284" y="84937"/>
                  </a:lnTo>
                  <a:lnTo>
                    <a:pt x="313969" y="64427"/>
                  </a:lnTo>
                  <a:lnTo>
                    <a:pt x="306539" y="62712"/>
                  </a:lnTo>
                  <a:lnTo>
                    <a:pt x="290525" y="62712"/>
                  </a:lnTo>
                  <a:lnTo>
                    <a:pt x="282524" y="63855"/>
                  </a:lnTo>
                  <a:lnTo>
                    <a:pt x="275653" y="66700"/>
                  </a:lnTo>
                  <a:lnTo>
                    <a:pt x="269430" y="69049"/>
                  </a:lnTo>
                  <a:lnTo>
                    <a:pt x="241338" y="118008"/>
                  </a:lnTo>
                  <a:lnTo>
                    <a:pt x="241338" y="118579"/>
                  </a:lnTo>
                  <a:lnTo>
                    <a:pt x="233908" y="84937"/>
                  </a:lnTo>
                  <a:lnTo>
                    <a:pt x="199593" y="64427"/>
                  </a:lnTo>
                  <a:lnTo>
                    <a:pt x="192163" y="62712"/>
                  </a:lnTo>
                  <a:lnTo>
                    <a:pt x="176149" y="62712"/>
                  </a:lnTo>
                  <a:lnTo>
                    <a:pt x="168135" y="63855"/>
                  </a:lnTo>
                  <a:lnTo>
                    <a:pt x="161277" y="66700"/>
                  </a:lnTo>
                  <a:lnTo>
                    <a:pt x="155054" y="69049"/>
                  </a:lnTo>
                  <a:lnTo>
                    <a:pt x="126961" y="118008"/>
                  </a:lnTo>
                  <a:lnTo>
                    <a:pt x="118960" y="82664"/>
                  </a:lnTo>
                  <a:lnTo>
                    <a:pt x="85217" y="64427"/>
                  </a:lnTo>
                  <a:lnTo>
                    <a:pt x="77774" y="62712"/>
                  </a:lnTo>
                  <a:lnTo>
                    <a:pt x="61772" y="62712"/>
                  </a:lnTo>
                  <a:lnTo>
                    <a:pt x="53759" y="63855"/>
                  </a:lnTo>
                  <a:lnTo>
                    <a:pt x="46901" y="66700"/>
                  </a:lnTo>
                  <a:lnTo>
                    <a:pt x="40665" y="69049"/>
                  </a:lnTo>
                  <a:lnTo>
                    <a:pt x="1714" y="167601"/>
                  </a:lnTo>
                  <a:lnTo>
                    <a:pt x="0" y="173875"/>
                  </a:lnTo>
                  <a:lnTo>
                    <a:pt x="4013" y="180708"/>
                  </a:lnTo>
                  <a:lnTo>
                    <a:pt x="10871" y="181851"/>
                  </a:lnTo>
                  <a:lnTo>
                    <a:pt x="17729" y="181851"/>
                  </a:lnTo>
                  <a:lnTo>
                    <a:pt x="22301" y="178435"/>
                  </a:lnTo>
                  <a:lnTo>
                    <a:pt x="24028" y="172732"/>
                  </a:lnTo>
                  <a:lnTo>
                    <a:pt x="41186" y="96913"/>
                  </a:lnTo>
                  <a:lnTo>
                    <a:pt x="41186" y="137388"/>
                  </a:lnTo>
                  <a:lnTo>
                    <a:pt x="24028" y="222326"/>
                  </a:lnTo>
                  <a:lnTo>
                    <a:pt x="41186" y="222326"/>
                  </a:lnTo>
                  <a:lnTo>
                    <a:pt x="41186" y="319227"/>
                  </a:lnTo>
                  <a:lnTo>
                    <a:pt x="64058" y="319227"/>
                  </a:lnTo>
                  <a:lnTo>
                    <a:pt x="64058" y="222326"/>
                  </a:lnTo>
                  <a:lnTo>
                    <a:pt x="75488" y="222326"/>
                  </a:lnTo>
                  <a:lnTo>
                    <a:pt x="75488" y="319227"/>
                  </a:lnTo>
                  <a:lnTo>
                    <a:pt x="98374" y="319227"/>
                  </a:lnTo>
                  <a:lnTo>
                    <a:pt x="98374" y="222326"/>
                  </a:lnTo>
                  <a:lnTo>
                    <a:pt x="115531" y="222326"/>
                  </a:lnTo>
                  <a:lnTo>
                    <a:pt x="98374" y="137388"/>
                  </a:lnTo>
                  <a:lnTo>
                    <a:pt x="98374" y="96913"/>
                  </a:lnTo>
                  <a:lnTo>
                    <a:pt x="116674" y="178435"/>
                  </a:lnTo>
                  <a:lnTo>
                    <a:pt x="121246" y="182422"/>
                  </a:lnTo>
                  <a:lnTo>
                    <a:pt x="131533" y="182422"/>
                  </a:lnTo>
                  <a:lnTo>
                    <a:pt x="136118" y="179006"/>
                  </a:lnTo>
                  <a:lnTo>
                    <a:pt x="137261" y="173304"/>
                  </a:lnTo>
                  <a:lnTo>
                    <a:pt x="155562" y="96913"/>
                  </a:lnTo>
                  <a:lnTo>
                    <a:pt x="155562" y="319227"/>
                  </a:lnTo>
                  <a:lnTo>
                    <a:pt x="178435" y="319227"/>
                  </a:lnTo>
                  <a:lnTo>
                    <a:pt x="178435" y="188125"/>
                  </a:lnTo>
                  <a:lnTo>
                    <a:pt x="189877" y="188125"/>
                  </a:lnTo>
                  <a:lnTo>
                    <a:pt x="189877" y="319227"/>
                  </a:lnTo>
                  <a:lnTo>
                    <a:pt x="212750" y="319227"/>
                  </a:lnTo>
                  <a:lnTo>
                    <a:pt x="212750" y="96913"/>
                  </a:lnTo>
                  <a:lnTo>
                    <a:pt x="231051" y="178435"/>
                  </a:lnTo>
                  <a:lnTo>
                    <a:pt x="235623" y="182422"/>
                  </a:lnTo>
                  <a:lnTo>
                    <a:pt x="246494" y="182422"/>
                  </a:lnTo>
                  <a:lnTo>
                    <a:pt x="251066" y="179006"/>
                  </a:lnTo>
                  <a:lnTo>
                    <a:pt x="252209" y="173304"/>
                  </a:lnTo>
                  <a:lnTo>
                    <a:pt x="269938" y="96913"/>
                  </a:lnTo>
                  <a:lnTo>
                    <a:pt x="269938" y="137960"/>
                  </a:lnTo>
                  <a:lnTo>
                    <a:pt x="252780" y="222326"/>
                  </a:lnTo>
                  <a:lnTo>
                    <a:pt x="269938" y="222326"/>
                  </a:lnTo>
                  <a:lnTo>
                    <a:pt x="269938" y="319227"/>
                  </a:lnTo>
                  <a:lnTo>
                    <a:pt x="292811" y="319227"/>
                  </a:lnTo>
                  <a:lnTo>
                    <a:pt x="292811" y="222326"/>
                  </a:lnTo>
                  <a:lnTo>
                    <a:pt x="304253" y="222326"/>
                  </a:lnTo>
                  <a:lnTo>
                    <a:pt x="304253" y="319227"/>
                  </a:lnTo>
                  <a:lnTo>
                    <a:pt x="327126" y="319227"/>
                  </a:lnTo>
                  <a:lnTo>
                    <a:pt x="327126" y="222326"/>
                  </a:lnTo>
                  <a:lnTo>
                    <a:pt x="344284" y="222326"/>
                  </a:lnTo>
                  <a:lnTo>
                    <a:pt x="327126" y="136817"/>
                  </a:lnTo>
                  <a:lnTo>
                    <a:pt x="327126" y="96913"/>
                  </a:lnTo>
                  <a:lnTo>
                    <a:pt x="345427" y="178435"/>
                  </a:lnTo>
                  <a:lnTo>
                    <a:pt x="349999" y="182422"/>
                  </a:lnTo>
                  <a:lnTo>
                    <a:pt x="360870" y="182422"/>
                  </a:lnTo>
                  <a:lnTo>
                    <a:pt x="365442" y="179006"/>
                  </a:lnTo>
                  <a:lnTo>
                    <a:pt x="367157" y="173304"/>
                  </a:lnTo>
                  <a:lnTo>
                    <a:pt x="384314" y="96913"/>
                  </a:lnTo>
                  <a:lnTo>
                    <a:pt x="384314" y="319227"/>
                  </a:lnTo>
                  <a:lnTo>
                    <a:pt x="407187" y="319227"/>
                  </a:lnTo>
                  <a:lnTo>
                    <a:pt x="407187" y="188125"/>
                  </a:lnTo>
                  <a:lnTo>
                    <a:pt x="418630" y="188125"/>
                  </a:lnTo>
                  <a:lnTo>
                    <a:pt x="418630" y="319227"/>
                  </a:lnTo>
                  <a:lnTo>
                    <a:pt x="441502" y="319227"/>
                  </a:lnTo>
                  <a:lnTo>
                    <a:pt x="441502" y="96913"/>
                  </a:lnTo>
                  <a:lnTo>
                    <a:pt x="459803" y="178435"/>
                  </a:lnTo>
                  <a:lnTo>
                    <a:pt x="464375" y="182422"/>
                  </a:lnTo>
                  <a:lnTo>
                    <a:pt x="472960" y="182422"/>
                  </a:lnTo>
                  <a:lnTo>
                    <a:pt x="479247" y="179565"/>
                  </a:lnTo>
                  <a:lnTo>
                    <a:pt x="482104" y="173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173211" y="4224529"/>
              <a:ext cx="3401695" cy="1007744"/>
            </a:xfrm>
            <a:custGeom>
              <a:avLst/>
              <a:gdLst/>
              <a:ahLst/>
              <a:cxnLst/>
              <a:rect l="l" t="t" r="r" b="b"/>
              <a:pathLst>
                <a:path w="3401695" h="1007745">
                  <a:moveTo>
                    <a:pt x="3300831" y="0"/>
                  </a:moveTo>
                  <a:lnTo>
                    <a:pt x="100736" y="0"/>
                  </a:lnTo>
                  <a:lnTo>
                    <a:pt x="61523" y="7915"/>
                  </a:lnTo>
                  <a:lnTo>
                    <a:pt x="29503" y="29503"/>
                  </a:lnTo>
                  <a:lnTo>
                    <a:pt x="7915" y="61523"/>
                  </a:lnTo>
                  <a:lnTo>
                    <a:pt x="0" y="100736"/>
                  </a:lnTo>
                  <a:lnTo>
                    <a:pt x="0" y="906627"/>
                  </a:lnTo>
                  <a:lnTo>
                    <a:pt x="7915" y="945840"/>
                  </a:lnTo>
                  <a:lnTo>
                    <a:pt x="29503" y="977860"/>
                  </a:lnTo>
                  <a:lnTo>
                    <a:pt x="61523" y="999448"/>
                  </a:lnTo>
                  <a:lnTo>
                    <a:pt x="100736" y="1007363"/>
                  </a:lnTo>
                  <a:lnTo>
                    <a:pt x="3300831" y="1007363"/>
                  </a:lnTo>
                  <a:lnTo>
                    <a:pt x="3340044" y="999448"/>
                  </a:lnTo>
                  <a:lnTo>
                    <a:pt x="3372064" y="977860"/>
                  </a:lnTo>
                  <a:lnTo>
                    <a:pt x="3393652" y="945840"/>
                  </a:lnTo>
                  <a:lnTo>
                    <a:pt x="3401567" y="906627"/>
                  </a:lnTo>
                  <a:lnTo>
                    <a:pt x="3401567" y="100736"/>
                  </a:lnTo>
                  <a:lnTo>
                    <a:pt x="3393652" y="61523"/>
                  </a:lnTo>
                  <a:lnTo>
                    <a:pt x="3372064" y="29503"/>
                  </a:lnTo>
                  <a:lnTo>
                    <a:pt x="3340044" y="7915"/>
                  </a:lnTo>
                  <a:lnTo>
                    <a:pt x="3300831" y="0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75232" y="4756806"/>
              <a:ext cx="366395" cy="168275"/>
            </a:xfrm>
            <a:custGeom>
              <a:avLst/>
              <a:gdLst/>
              <a:ahLst/>
              <a:cxnLst/>
              <a:rect l="l" t="t" r="r" b="b"/>
              <a:pathLst>
                <a:path w="366395" h="168275">
                  <a:moveTo>
                    <a:pt x="366011" y="167935"/>
                  </a:moveTo>
                  <a:lnTo>
                    <a:pt x="0" y="167935"/>
                  </a:lnTo>
                  <a:lnTo>
                    <a:pt x="0" y="76728"/>
                  </a:lnTo>
                  <a:lnTo>
                    <a:pt x="18243" y="39903"/>
                  </a:lnTo>
                  <a:lnTo>
                    <a:pt x="56222" y="16984"/>
                  </a:lnTo>
                  <a:lnTo>
                    <a:pt x="97221" y="0"/>
                  </a:lnTo>
                  <a:lnTo>
                    <a:pt x="160129" y="110931"/>
                  </a:lnTo>
                  <a:lnTo>
                    <a:pt x="366011" y="110931"/>
                  </a:lnTo>
                  <a:lnTo>
                    <a:pt x="366011" y="167935"/>
                  </a:lnTo>
                  <a:close/>
                </a:path>
                <a:path w="366395" h="168275">
                  <a:moveTo>
                    <a:pt x="366011" y="110931"/>
                  </a:moveTo>
                  <a:lnTo>
                    <a:pt x="205881" y="110931"/>
                  </a:lnTo>
                  <a:lnTo>
                    <a:pt x="268789" y="228"/>
                  </a:lnTo>
                  <a:lnTo>
                    <a:pt x="310116" y="16511"/>
                  </a:lnTo>
                  <a:lnTo>
                    <a:pt x="347710" y="40131"/>
                  </a:lnTo>
                  <a:lnTo>
                    <a:pt x="366011" y="76728"/>
                  </a:lnTo>
                  <a:lnTo>
                    <a:pt x="366011" y="93829"/>
                  </a:lnTo>
                  <a:lnTo>
                    <a:pt x="268789" y="93829"/>
                  </a:lnTo>
                  <a:lnTo>
                    <a:pt x="268789" y="105230"/>
                  </a:lnTo>
                  <a:lnTo>
                    <a:pt x="366011" y="105230"/>
                  </a:lnTo>
                  <a:lnTo>
                    <a:pt x="366011" y="110931"/>
                  </a:lnTo>
                  <a:close/>
                </a:path>
                <a:path w="366395" h="168275">
                  <a:moveTo>
                    <a:pt x="205195" y="110931"/>
                  </a:moveTo>
                  <a:lnTo>
                    <a:pt x="160644" y="110931"/>
                  </a:lnTo>
                  <a:lnTo>
                    <a:pt x="166363" y="31124"/>
                  </a:lnTo>
                  <a:lnTo>
                    <a:pt x="199476" y="31124"/>
                  </a:lnTo>
                  <a:lnTo>
                    <a:pt x="205195" y="110931"/>
                  </a:lnTo>
                  <a:close/>
                </a:path>
                <a:path w="366395" h="168275">
                  <a:moveTo>
                    <a:pt x="366011" y="105230"/>
                  </a:moveTo>
                  <a:lnTo>
                    <a:pt x="325978" y="105230"/>
                  </a:lnTo>
                  <a:lnTo>
                    <a:pt x="325978" y="93829"/>
                  </a:lnTo>
                  <a:lnTo>
                    <a:pt x="366011" y="93829"/>
                  </a:lnTo>
                  <a:lnTo>
                    <a:pt x="366011" y="105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7020" y="4627690"/>
              <a:ext cx="183005" cy="979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16137" y="4491507"/>
              <a:ext cx="284480" cy="285115"/>
            </a:xfrm>
            <a:custGeom>
              <a:avLst/>
              <a:gdLst/>
              <a:ahLst/>
              <a:cxnLst/>
              <a:rect l="l" t="t" r="r" b="b"/>
              <a:pathLst>
                <a:path w="284479" h="285114">
                  <a:moveTo>
                    <a:pt x="170688" y="250710"/>
                  </a:moveTo>
                  <a:lnTo>
                    <a:pt x="113499" y="250710"/>
                  </a:lnTo>
                  <a:lnTo>
                    <a:pt x="124587" y="284911"/>
                  </a:lnTo>
                  <a:lnTo>
                    <a:pt x="159588" y="284911"/>
                  </a:lnTo>
                  <a:lnTo>
                    <a:pt x="170688" y="250710"/>
                  </a:lnTo>
                  <a:close/>
                </a:path>
                <a:path w="284479" h="285114">
                  <a:moveTo>
                    <a:pt x="284289" y="38442"/>
                  </a:moveTo>
                  <a:lnTo>
                    <a:pt x="282994" y="36918"/>
                  </a:lnTo>
                  <a:lnTo>
                    <a:pt x="281495" y="35140"/>
                  </a:lnTo>
                  <a:lnTo>
                    <a:pt x="280479" y="34505"/>
                  </a:lnTo>
                  <a:lnTo>
                    <a:pt x="269240" y="31508"/>
                  </a:lnTo>
                  <a:lnTo>
                    <a:pt x="227876" y="20485"/>
                  </a:lnTo>
                  <a:lnTo>
                    <a:pt x="227876" y="79806"/>
                  </a:lnTo>
                  <a:lnTo>
                    <a:pt x="227876" y="96913"/>
                  </a:lnTo>
                  <a:lnTo>
                    <a:pt x="56311" y="96913"/>
                  </a:lnTo>
                  <a:lnTo>
                    <a:pt x="56311" y="79806"/>
                  </a:lnTo>
                  <a:lnTo>
                    <a:pt x="227876" y="79806"/>
                  </a:lnTo>
                  <a:lnTo>
                    <a:pt x="227876" y="20485"/>
                  </a:lnTo>
                  <a:lnTo>
                    <a:pt x="216433" y="17437"/>
                  </a:lnTo>
                  <a:lnTo>
                    <a:pt x="216433" y="36944"/>
                  </a:lnTo>
                  <a:lnTo>
                    <a:pt x="208800" y="41389"/>
                  </a:lnTo>
                  <a:lnTo>
                    <a:pt x="204635" y="42621"/>
                  </a:lnTo>
                  <a:lnTo>
                    <a:pt x="200367" y="42811"/>
                  </a:lnTo>
                  <a:lnTo>
                    <a:pt x="189674" y="43548"/>
                  </a:lnTo>
                  <a:lnTo>
                    <a:pt x="179120" y="45224"/>
                  </a:lnTo>
                  <a:lnTo>
                    <a:pt x="168744" y="47815"/>
                  </a:lnTo>
                  <a:lnTo>
                    <a:pt x="158623" y="51308"/>
                  </a:lnTo>
                  <a:lnTo>
                    <a:pt x="155016" y="57251"/>
                  </a:lnTo>
                  <a:lnTo>
                    <a:pt x="149593" y="61226"/>
                  </a:lnTo>
                  <a:lnTo>
                    <a:pt x="143065" y="62877"/>
                  </a:lnTo>
                  <a:lnTo>
                    <a:pt x="136169" y="61874"/>
                  </a:lnTo>
                  <a:lnTo>
                    <a:pt x="131229" y="60109"/>
                  </a:lnTo>
                  <a:lnTo>
                    <a:pt x="127342" y="56235"/>
                  </a:lnTo>
                  <a:lnTo>
                    <a:pt x="125564" y="51308"/>
                  </a:lnTo>
                  <a:lnTo>
                    <a:pt x="115430" y="47891"/>
                  </a:lnTo>
                  <a:lnTo>
                    <a:pt x="105054" y="45364"/>
                  </a:lnTo>
                  <a:lnTo>
                    <a:pt x="94500" y="43764"/>
                  </a:lnTo>
                  <a:lnTo>
                    <a:pt x="83820" y="43103"/>
                  </a:lnTo>
                  <a:lnTo>
                    <a:pt x="79540" y="42900"/>
                  </a:lnTo>
                  <a:lnTo>
                    <a:pt x="75374" y="41668"/>
                  </a:lnTo>
                  <a:lnTo>
                    <a:pt x="67741" y="37223"/>
                  </a:lnTo>
                  <a:lnTo>
                    <a:pt x="117513" y="36918"/>
                  </a:lnTo>
                  <a:lnTo>
                    <a:pt x="122516" y="37744"/>
                  </a:lnTo>
                  <a:lnTo>
                    <a:pt x="127279" y="39395"/>
                  </a:lnTo>
                  <a:lnTo>
                    <a:pt x="129679" y="36918"/>
                  </a:lnTo>
                  <a:lnTo>
                    <a:pt x="132181" y="34353"/>
                  </a:lnTo>
                  <a:lnTo>
                    <a:pt x="138417" y="31673"/>
                  </a:lnTo>
                  <a:lnTo>
                    <a:pt x="145211" y="31508"/>
                  </a:lnTo>
                  <a:lnTo>
                    <a:pt x="151777" y="34048"/>
                  </a:lnTo>
                  <a:lnTo>
                    <a:pt x="153924" y="35433"/>
                  </a:lnTo>
                  <a:lnTo>
                    <a:pt x="155727" y="37223"/>
                  </a:lnTo>
                  <a:lnTo>
                    <a:pt x="157137" y="39395"/>
                  </a:lnTo>
                  <a:lnTo>
                    <a:pt x="161899" y="37744"/>
                  </a:lnTo>
                  <a:lnTo>
                    <a:pt x="166903" y="36918"/>
                  </a:lnTo>
                  <a:lnTo>
                    <a:pt x="216433" y="36944"/>
                  </a:lnTo>
                  <a:lnTo>
                    <a:pt x="216433" y="17437"/>
                  </a:lnTo>
                  <a:lnTo>
                    <a:pt x="159651" y="2286"/>
                  </a:lnTo>
                  <a:lnTo>
                    <a:pt x="151028" y="571"/>
                  </a:lnTo>
                  <a:lnTo>
                    <a:pt x="142290" y="0"/>
                  </a:lnTo>
                  <a:lnTo>
                    <a:pt x="133553" y="571"/>
                  </a:lnTo>
                  <a:lnTo>
                    <a:pt x="124929" y="2286"/>
                  </a:lnTo>
                  <a:lnTo>
                    <a:pt x="1790" y="35039"/>
                  </a:lnTo>
                  <a:lnTo>
                    <a:pt x="0" y="38176"/>
                  </a:lnTo>
                  <a:lnTo>
                    <a:pt x="1143" y="42303"/>
                  </a:lnTo>
                  <a:lnTo>
                    <a:pt x="1752" y="43281"/>
                  </a:lnTo>
                  <a:lnTo>
                    <a:pt x="40411" y="76047"/>
                  </a:lnTo>
                  <a:lnTo>
                    <a:pt x="40411" y="103708"/>
                  </a:lnTo>
                  <a:lnTo>
                    <a:pt x="44411" y="111290"/>
                  </a:lnTo>
                  <a:lnTo>
                    <a:pt x="58483" y="120967"/>
                  </a:lnTo>
                  <a:lnTo>
                    <a:pt x="101612" y="136334"/>
                  </a:lnTo>
                  <a:lnTo>
                    <a:pt x="143586" y="141732"/>
                  </a:lnTo>
                  <a:lnTo>
                    <a:pt x="183515" y="137375"/>
                  </a:lnTo>
                  <a:lnTo>
                    <a:pt x="220497" y="123532"/>
                  </a:lnTo>
                  <a:lnTo>
                    <a:pt x="239445" y="111366"/>
                  </a:lnTo>
                  <a:lnTo>
                    <a:pt x="243674" y="103708"/>
                  </a:lnTo>
                  <a:lnTo>
                    <a:pt x="243776" y="96913"/>
                  </a:lnTo>
                  <a:lnTo>
                    <a:pt x="243776" y="79806"/>
                  </a:lnTo>
                  <a:lnTo>
                    <a:pt x="243840" y="76047"/>
                  </a:lnTo>
                  <a:lnTo>
                    <a:pt x="259384" y="62877"/>
                  </a:lnTo>
                  <a:lnTo>
                    <a:pt x="283984" y="42037"/>
                  </a:lnTo>
                  <a:lnTo>
                    <a:pt x="284289" y="38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430708" y="3050519"/>
            <a:ext cx="1966595" cy="20720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CBD 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given to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volunteers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feared </a:t>
            </a:r>
            <a:r>
              <a:rPr dirty="0" sz="1700" spc="-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speaking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12700" marR="190500">
              <a:lnSpc>
                <a:spcPct val="101699"/>
              </a:lnSpc>
            </a:pP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700" spc="-5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fight-or-flight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 response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992" y="3533186"/>
            <a:ext cx="6870191" cy="31907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9941" y="4648545"/>
            <a:ext cx="7700645" cy="97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6200" spc="-14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6200" spc="-18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200" spc="-26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6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200" spc="-2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6200" spc="-27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6200" spc="-2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6200" spc="-2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200" spc="-18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6200" spc="-2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6200" spc="-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200" spc="-17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6200" spc="-1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200" spc="-17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6200" spc="-18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62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62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11" y="640080"/>
            <a:ext cx="8186750" cy="3602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548396"/>
              <a:ext cx="12192000" cy="3898900"/>
            </a:xfrm>
            <a:custGeom>
              <a:avLst/>
              <a:gdLst/>
              <a:ahLst/>
              <a:cxnLst/>
              <a:rect l="l" t="t" r="r" b="b"/>
              <a:pathLst>
                <a:path w="12192000" h="3898900">
                  <a:moveTo>
                    <a:pt x="12192000" y="0"/>
                  </a:moveTo>
                  <a:lnTo>
                    <a:pt x="0" y="0"/>
                  </a:lnTo>
                  <a:lnTo>
                    <a:pt x="0" y="3898379"/>
                  </a:lnTo>
                  <a:lnTo>
                    <a:pt x="12192000" y="38983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4618" y="654244"/>
            <a:ext cx="78257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dirty="0" sz="36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000000"/>
                </a:solidFill>
                <a:latin typeface="Arial"/>
                <a:cs typeface="Arial"/>
              </a:rPr>
              <a:t>COMPONENTS</a:t>
            </a:r>
            <a:r>
              <a:rPr dirty="0" sz="36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36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872250"/>
                </a:solidFill>
                <a:latin typeface="Arial"/>
                <a:cs typeface="Arial"/>
              </a:rPr>
              <a:t>THE</a:t>
            </a:r>
            <a:r>
              <a:rPr dirty="0" sz="3600" spc="-6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ECS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683" y="1487936"/>
            <a:ext cx="2813685" cy="77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4565" marR="5080" indent="-952500">
              <a:lnSpc>
                <a:spcPct val="137200"/>
              </a:lnSpc>
              <a:spcBef>
                <a:spcPts val="100"/>
              </a:spcBef>
              <a:tabLst>
                <a:tab pos="431165" algn="l"/>
              </a:tabLst>
            </a:pPr>
            <a:r>
              <a:rPr dirty="0" sz="1800" spc="-10" b="1">
                <a:solidFill>
                  <a:srgbClr val="872250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.	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CB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1</a:t>
            </a:r>
            <a:r>
              <a:rPr dirty="0" sz="1800" spc="-1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&amp;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CB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2</a:t>
            </a:r>
            <a:r>
              <a:rPr dirty="0" sz="1800" spc="-11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872250"/>
                </a:solidFill>
                <a:latin typeface="Arial"/>
                <a:cs typeface="Arial"/>
              </a:rPr>
              <a:t>ece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pto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s  </a:t>
            </a:r>
            <a:r>
              <a:rPr dirty="0" sz="1800" spc="-20" b="1">
                <a:solidFill>
                  <a:srgbClr val="872250"/>
                </a:solidFill>
                <a:latin typeface="Arial"/>
                <a:cs typeface="Arial"/>
              </a:rPr>
              <a:t>(Targets)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8697" y="1634240"/>
            <a:ext cx="269049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88365" marR="5080" indent="-876300">
              <a:lnSpc>
                <a:spcPct val="101099"/>
              </a:lnSpc>
              <a:spcBef>
                <a:spcPts val="75"/>
              </a:spcBef>
            </a:pPr>
            <a:r>
              <a:rPr dirty="0" sz="1800" spc="-10" b="1">
                <a:solidFill>
                  <a:srgbClr val="872250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.</a:t>
            </a:r>
            <a:r>
              <a:rPr dirty="0" sz="1800" spc="-10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END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C</a:t>
            </a:r>
            <a:r>
              <a:rPr dirty="0" sz="1800" spc="-55" b="1">
                <a:solidFill>
                  <a:srgbClr val="872250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N</a:t>
            </a:r>
            <a:r>
              <a:rPr dirty="0" sz="1800" spc="5" b="1">
                <a:solidFill>
                  <a:srgbClr val="872250"/>
                </a:solidFill>
                <a:latin typeface="Arial"/>
                <a:cs typeface="Arial"/>
              </a:rPr>
              <a:t>N</a:t>
            </a:r>
            <a:r>
              <a:rPr dirty="0" sz="1800" spc="-55" b="1">
                <a:solidFill>
                  <a:srgbClr val="872250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OI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DS 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(Arrows)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6254" y="1673331"/>
            <a:ext cx="2915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97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3.</a:t>
            </a:r>
            <a:r>
              <a:rPr dirty="0" sz="1800" spc="-5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(Make</a:t>
            </a:r>
            <a:r>
              <a:rPr dirty="0" sz="1800" spc="-1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or</a:t>
            </a:r>
            <a:r>
              <a:rPr dirty="0" sz="1800" spc="-4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break</a:t>
            </a:r>
            <a:r>
              <a:rPr dirty="0" sz="1800" spc="-5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the</a:t>
            </a:r>
            <a:r>
              <a:rPr dirty="0" sz="1800" spc="-11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arrows)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5415" y="2474860"/>
            <a:ext cx="3830320" cy="6724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725170">
              <a:lnSpc>
                <a:spcPct val="101499"/>
              </a:lnSpc>
              <a:spcBef>
                <a:spcPts val="75"/>
              </a:spcBef>
            </a:pPr>
            <a:r>
              <a:rPr dirty="0" sz="1400" spc="-5">
                <a:latin typeface="Arial"/>
                <a:cs typeface="Arial"/>
              </a:rPr>
              <a:t>Production: </a:t>
            </a:r>
            <a:r>
              <a:rPr dirty="0" sz="1400">
                <a:latin typeface="Arial"/>
                <a:cs typeface="Arial"/>
              </a:rPr>
              <a:t>DAGL, NAPE-PLD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Breakdown: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Fatty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Acid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Amide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Hydrolase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(FAAH),</a:t>
            </a:r>
            <a:endParaRPr sz="1400">
              <a:latin typeface="Arial"/>
              <a:cs typeface="Arial"/>
            </a:endParaRPr>
          </a:p>
          <a:p>
            <a:pPr algn="ctr" marL="67310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MAGL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00015" y="2197607"/>
            <a:ext cx="3051175" cy="2707005"/>
            <a:chOff x="4700015" y="2197607"/>
            <a:chExt cx="3051175" cy="27070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59" y="2197607"/>
              <a:ext cx="2051303" cy="13959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0015" y="3697223"/>
              <a:ext cx="1810511" cy="120700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676732" y="4246950"/>
            <a:ext cx="558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-AG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751" y="2629376"/>
            <a:ext cx="10210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Anandamide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3868" y="6114873"/>
            <a:ext cx="2860040" cy="4572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22.</a:t>
            </a:r>
            <a:r>
              <a:rPr dirty="0" sz="900" spc="-4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Bracey.</a:t>
            </a:r>
            <a:r>
              <a:rPr dirty="0" sz="900" spc="-4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29</a:t>
            </a:r>
            <a:r>
              <a:rPr dirty="0" sz="900" spc="-2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Nov</a:t>
            </a:r>
            <a:r>
              <a:rPr dirty="0" sz="900" spc="-3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2002</a:t>
            </a:r>
            <a:r>
              <a:rPr dirty="0" sz="900" spc="-4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Vol</a:t>
            </a:r>
            <a:r>
              <a:rPr dirty="0" sz="900" spc="-3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298</a:t>
            </a:r>
            <a:r>
              <a:rPr dirty="0" sz="900" spc="-2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SCIENCE.</a:t>
            </a:r>
            <a:r>
              <a:rPr dirty="0" sz="900" spc="17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756F6F"/>
                </a:solidFill>
                <a:latin typeface="Arial"/>
                <a:cs typeface="Arial"/>
              </a:rPr>
              <a:t>1793-1796</a:t>
            </a:r>
            <a:endParaRPr sz="900">
              <a:latin typeface="Arial"/>
              <a:cs typeface="Arial"/>
            </a:endParaRPr>
          </a:p>
          <a:p>
            <a:pPr marL="861060" marR="5080" indent="-845819">
              <a:lnSpc>
                <a:spcPct val="103299"/>
              </a:lnSpc>
              <a:spcBef>
                <a:spcPts val="25"/>
              </a:spcBef>
            </a:pP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10.</a:t>
            </a:r>
            <a:r>
              <a:rPr dirty="0" sz="900" spc="-4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Gonsiorek.</a:t>
            </a:r>
            <a:r>
              <a:rPr dirty="0" sz="900" spc="-5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756F6F"/>
                </a:solidFill>
                <a:latin typeface="Arial"/>
                <a:cs typeface="Arial"/>
              </a:rPr>
              <a:t>Mol</a:t>
            </a:r>
            <a:r>
              <a:rPr dirty="0" sz="900" spc="1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Pharmacol</a:t>
            </a:r>
            <a:r>
              <a:rPr dirty="0" sz="900" spc="-4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2000</a:t>
            </a:r>
            <a:r>
              <a:rPr dirty="0" sz="900" spc="-5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May;57(5): 1045-50 </a:t>
            </a:r>
            <a:r>
              <a:rPr dirty="0" sz="900" spc="-23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36.</a:t>
            </a:r>
            <a:r>
              <a:rPr dirty="0" sz="900" spc="-3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756F6F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ileni.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P</a:t>
            </a:r>
            <a:r>
              <a:rPr dirty="0" sz="900" spc="-5" i="1">
                <a:solidFill>
                  <a:srgbClr val="756F6F"/>
                </a:solidFill>
                <a:latin typeface="Arial"/>
                <a:cs typeface="Arial"/>
              </a:rPr>
              <a:t>N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AS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.</a:t>
            </a:r>
            <a:r>
              <a:rPr dirty="0" sz="900" spc="-3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ol</a:t>
            </a:r>
            <a:r>
              <a:rPr dirty="0" sz="900" spc="-2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105:</a:t>
            </a:r>
            <a:r>
              <a:rPr dirty="0" sz="900" spc="-4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35;</a:t>
            </a:r>
            <a:r>
              <a:rPr dirty="0" sz="900" spc="-95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1282</a:t>
            </a:r>
            <a:r>
              <a:rPr dirty="0" sz="900" spc="-10">
                <a:solidFill>
                  <a:srgbClr val="756F6F"/>
                </a:solidFill>
                <a:latin typeface="Arial"/>
                <a:cs typeface="Arial"/>
              </a:rPr>
              <a:t>0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-4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37132" y="2389632"/>
            <a:ext cx="10058400" cy="2920365"/>
            <a:chOff x="1437132" y="2389632"/>
            <a:chExt cx="10058400" cy="292036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9179" y="3150108"/>
              <a:ext cx="2816338" cy="19933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7132" y="2389632"/>
              <a:ext cx="1761743" cy="2919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572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9144000" y="0"/>
                </a:moveTo>
                <a:lnTo>
                  <a:pt x="0" y="0"/>
                </a:lnTo>
                <a:lnTo>
                  <a:pt x="0" y="2286000"/>
                </a:lnTo>
                <a:lnTo>
                  <a:pt x="9144000" y="2286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9340" y="4817762"/>
            <a:ext cx="7687945" cy="141541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518285" marR="5080" indent="-1506220">
              <a:lnSpc>
                <a:spcPts val="5180"/>
              </a:lnSpc>
              <a:spcBef>
                <a:spcPts val="755"/>
              </a:spcBef>
            </a:pP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Endo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800" spc="-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8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4800" spc="-17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8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2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–  5</a:t>
            </a:r>
            <a:r>
              <a:rPr dirty="0" sz="48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4800" spc="-1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114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0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48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unc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800" spc="-114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125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4361" y="662177"/>
            <a:ext cx="2190115" cy="1313815"/>
          </a:xfrm>
          <a:prstGeom prst="rect">
            <a:avLst/>
          </a:prstGeom>
          <a:solidFill>
            <a:srgbClr val="A8B87E"/>
          </a:solidFill>
        </p:spPr>
        <p:txBody>
          <a:bodyPr wrap="square" lIns="0" tIns="3270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dirty="0" sz="3600" spc="-55">
                <a:solidFill>
                  <a:srgbClr val="FFFFFF"/>
                </a:solidFill>
                <a:latin typeface="Calibri"/>
                <a:cs typeface="Calibri"/>
              </a:rPr>
              <a:t>Eat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0090" y="645413"/>
            <a:ext cx="2190115" cy="1313815"/>
          </a:xfrm>
          <a:prstGeom prst="rect">
            <a:avLst/>
          </a:prstGeom>
          <a:solidFill>
            <a:srgbClr val="A7B374"/>
          </a:solidFill>
        </p:spPr>
        <p:txBody>
          <a:bodyPr wrap="square" lIns="0" tIns="327025" rIns="0" bIns="0" rtlCol="0" vert="horz">
            <a:spAutoFit/>
          </a:bodyPr>
          <a:lstStyle/>
          <a:p>
            <a:pPr marL="594360">
              <a:lnSpc>
                <a:spcPct val="100000"/>
              </a:lnSpc>
              <a:spcBef>
                <a:spcPts val="2575"/>
              </a:spcBef>
            </a:pP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38009" y="645413"/>
            <a:ext cx="3159760" cy="1313815"/>
          </a:xfrm>
          <a:prstGeom prst="rect"/>
          <a:solidFill>
            <a:srgbClr val="A7AC68"/>
          </a:solidFill>
        </p:spPr>
        <p:txBody>
          <a:bodyPr wrap="square" lIns="0" tIns="130810" rIns="0" bIns="0" rtlCol="0" vert="horz">
            <a:spAutoFit/>
          </a:bodyPr>
          <a:lstStyle/>
          <a:p>
            <a:pPr marL="542290" marR="255904" indent="-279400">
              <a:lnSpc>
                <a:spcPts val="3960"/>
              </a:lnSpc>
              <a:spcBef>
                <a:spcPts val="1030"/>
              </a:spcBef>
            </a:pPr>
            <a:r>
              <a:rPr dirty="0" sz="3600" spc="-55"/>
              <a:t>Relax:</a:t>
            </a:r>
            <a:r>
              <a:rPr dirty="0" sz="3600" spc="-30"/>
              <a:t> </a:t>
            </a:r>
            <a:r>
              <a:rPr dirty="0" sz="3600" spc="-50"/>
              <a:t>physical </a:t>
            </a:r>
            <a:r>
              <a:rPr dirty="0" sz="3600" spc="-800"/>
              <a:t> </a:t>
            </a:r>
            <a:r>
              <a:rPr dirty="0" sz="3600" spc="-30"/>
              <a:t>and</a:t>
            </a:r>
            <a:r>
              <a:rPr dirty="0" sz="3600" spc="-15"/>
              <a:t> </a:t>
            </a:r>
            <a:r>
              <a:rPr dirty="0" sz="3600" spc="-45"/>
              <a:t>mental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2032254" y="2114550"/>
            <a:ext cx="3767454" cy="1849120"/>
          </a:xfrm>
          <a:prstGeom prst="rect">
            <a:avLst/>
          </a:prstGeom>
          <a:solidFill>
            <a:srgbClr val="A6A35D"/>
          </a:solidFill>
        </p:spPr>
        <p:txBody>
          <a:bodyPr wrap="square" lIns="0" tIns="27305" rIns="0" bIns="0" rtlCol="0" vert="horz">
            <a:spAutoFit/>
          </a:bodyPr>
          <a:lstStyle/>
          <a:p>
            <a:pPr algn="ctr" marL="187960" marR="182880">
              <a:lnSpc>
                <a:spcPct val="91500"/>
              </a:lnSpc>
              <a:spcBef>
                <a:spcPts val="215"/>
              </a:spcBef>
            </a:pP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Forget: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extinction, </a:t>
            </a:r>
            <a:r>
              <a:rPr dirty="0" sz="3600" spc="-75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dirty="0" sz="3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1889"/>
              </a:lnSpc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1729" y="2178557"/>
            <a:ext cx="3761740" cy="1965960"/>
          </a:xfrm>
          <a:prstGeom prst="rect">
            <a:avLst/>
          </a:prstGeom>
          <a:solidFill>
            <a:srgbClr val="9B9255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50"/>
              </a:lnSpc>
            </a:pP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Protect: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metabolic</a:t>
            </a:r>
            <a:endParaRPr sz="3600">
              <a:latin typeface="Calibri"/>
              <a:cs typeface="Calibri"/>
            </a:endParaRPr>
          </a:p>
          <a:p>
            <a:pPr algn="ctr" marL="265430" marR="261620" indent="2540">
              <a:lnSpc>
                <a:spcPct val="91500"/>
              </a:lnSpc>
              <a:spcBef>
                <a:spcPts val="185"/>
              </a:spcBef>
            </a:pP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regulation,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eu</a:t>
            </a:r>
            <a:r>
              <a:rPr dirty="0" sz="3600" spc="-9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3600" spc="-9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600" spc="-5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494" y="64039"/>
            <a:ext cx="8098155" cy="1183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8890">
              <a:lnSpc>
                <a:spcPts val="4560"/>
              </a:lnSpc>
              <a:spcBef>
                <a:spcPts val="95"/>
              </a:spcBef>
            </a:pPr>
            <a:r>
              <a:rPr dirty="0" sz="4000" spc="-140">
                <a:solidFill>
                  <a:srgbClr val="50B4C7"/>
                </a:solidFill>
              </a:rPr>
              <a:t>T</a:t>
            </a:r>
            <a:r>
              <a:rPr dirty="0" sz="4000" spc="-155">
                <a:solidFill>
                  <a:srgbClr val="50B4C7"/>
                </a:solidFill>
              </a:rPr>
              <a:t>h</a:t>
            </a:r>
            <a:r>
              <a:rPr dirty="0" sz="4000" spc="-20">
                <a:solidFill>
                  <a:srgbClr val="50B4C7"/>
                </a:solidFill>
              </a:rPr>
              <a:t>e</a:t>
            </a:r>
            <a:r>
              <a:rPr dirty="0" sz="4000" spc="-245">
                <a:solidFill>
                  <a:srgbClr val="50B4C7"/>
                </a:solidFill>
              </a:rPr>
              <a:t> </a:t>
            </a:r>
            <a:r>
              <a:rPr dirty="0" sz="4000" spc="-160">
                <a:solidFill>
                  <a:srgbClr val="50B4C7"/>
                </a:solidFill>
              </a:rPr>
              <a:t>a</a:t>
            </a:r>
            <a:r>
              <a:rPr dirty="0" sz="4000" spc="-150">
                <a:solidFill>
                  <a:srgbClr val="50B4C7"/>
                </a:solidFill>
              </a:rPr>
              <a:t>n</a:t>
            </a:r>
            <a:r>
              <a:rPr dirty="0" sz="4000" spc="-135">
                <a:solidFill>
                  <a:srgbClr val="50B4C7"/>
                </a:solidFill>
              </a:rPr>
              <a:t>i</a:t>
            </a:r>
            <a:r>
              <a:rPr dirty="0" sz="4000" spc="-180">
                <a:solidFill>
                  <a:srgbClr val="50B4C7"/>
                </a:solidFill>
              </a:rPr>
              <a:t>m</a:t>
            </a:r>
            <a:r>
              <a:rPr dirty="0" sz="4000" spc="-160">
                <a:solidFill>
                  <a:srgbClr val="50B4C7"/>
                </a:solidFill>
              </a:rPr>
              <a:t>a</a:t>
            </a:r>
            <a:r>
              <a:rPr dirty="0" sz="4000" spc="-40">
                <a:solidFill>
                  <a:srgbClr val="50B4C7"/>
                </a:solidFill>
              </a:rPr>
              <a:t>l</a:t>
            </a:r>
            <a:r>
              <a:rPr dirty="0" sz="4000" spc="-229">
                <a:solidFill>
                  <a:srgbClr val="50B4C7"/>
                </a:solidFill>
              </a:rPr>
              <a:t> </a:t>
            </a:r>
            <a:r>
              <a:rPr dirty="0" sz="4000" spc="-180">
                <a:solidFill>
                  <a:srgbClr val="50B4C7"/>
                </a:solidFill>
              </a:rPr>
              <a:t>k</a:t>
            </a:r>
            <a:r>
              <a:rPr dirty="0" sz="4000" spc="-135">
                <a:solidFill>
                  <a:srgbClr val="50B4C7"/>
                </a:solidFill>
              </a:rPr>
              <a:t>i</a:t>
            </a:r>
            <a:r>
              <a:rPr dirty="0" sz="4000" spc="-170">
                <a:solidFill>
                  <a:srgbClr val="50B4C7"/>
                </a:solidFill>
              </a:rPr>
              <a:t>n</a:t>
            </a:r>
            <a:r>
              <a:rPr dirty="0" sz="4000" spc="-160">
                <a:solidFill>
                  <a:srgbClr val="50B4C7"/>
                </a:solidFill>
              </a:rPr>
              <a:t>g</a:t>
            </a:r>
            <a:r>
              <a:rPr dirty="0" sz="4000" spc="-150">
                <a:solidFill>
                  <a:srgbClr val="50B4C7"/>
                </a:solidFill>
              </a:rPr>
              <a:t>d</a:t>
            </a:r>
            <a:r>
              <a:rPr dirty="0" sz="4000" spc="-145">
                <a:solidFill>
                  <a:srgbClr val="50B4C7"/>
                </a:solidFill>
              </a:rPr>
              <a:t>o</a:t>
            </a:r>
            <a:r>
              <a:rPr dirty="0" sz="4000" spc="-40">
                <a:solidFill>
                  <a:srgbClr val="50B4C7"/>
                </a:solidFill>
              </a:rPr>
              <a:t>m</a:t>
            </a:r>
            <a:r>
              <a:rPr dirty="0" sz="4000" spc="-254">
                <a:solidFill>
                  <a:srgbClr val="50B4C7"/>
                </a:solidFill>
              </a:rPr>
              <a:t> </a:t>
            </a:r>
            <a:r>
              <a:rPr dirty="0" sz="4000" spc="-145">
                <a:solidFill>
                  <a:srgbClr val="50B4C7"/>
                </a:solidFill>
              </a:rPr>
              <a:t>is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150">
                <a:solidFill>
                  <a:srgbClr val="50B4C7"/>
                </a:solidFill>
              </a:rPr>
              <a:t>d</a:t>
            </a:r>
            <a:r>
              <a:rPr dirty="0" sz="4000" spc="-135">
                <a:solidFill>
                  <a:srgbClr val="50B4C7"/>
                </a:solidFill>
              </a:rPr>
              <a:t>e</a:t>
            </a:r>
            <a:r>
              <a:rPr dirty="0" sz="4000" spc="-155">
                <a:solidFill>
                  <a:srgbClr val="50B4C7"/>
                </a:solidFill>
              </a:rPr>
              <a:t>s</a:t>
            </a:r>
            <a:r>
              <a:rPr dirty="0" sz="4000" spc="-140">
                <a:solidFill>
                  <a:srgbClr val="50B4C7"/>
                </a:solidFill>
              </a:rPr>
              <a:t>i</a:t>
            </a:r>
            <a:r>
              <a:rPr dirty="0" sz="4000" spc="-135">
                <a:solidFill>
                  <a:srgbClr val="50B4C7"/>
                </a:solidFill>
              </a:rPr>
              <a:t>g</a:t>
            </a:r>
            <a:r>
              <a:rPr dirty="0" sz="4000" spc="-150">
                <a:solidFill>
                  <a:srgbClr val="50B4C7"/>
                </a:solidFill>
              </a:rPr>
              <a:t>n</a:t>
            </a:r>
            <a:r>
              <a:rPr dirty="0" sz="4000" spc="-135">
                <a:solidFill>
                  <a:srgbClr val="50B4C7"/>
                </a:solidFill>
              </a:rPr>
              <a:t>e</a:t>
            </a:r>
            <a:r>
              <a:rPr dirty="0" sz="4000" spc="-30">
                <a:solidFill>
                  <a:srgbClr val="50B4C7"/>
                </a:solidFill>
              </a:rPr>
              <a:t>d</a:t>
            </a:r>
            <a:r>
              <a:rPr dirty="0" sz="4000" spc="-260">
                <a:solidFill>
                  <a:srgbClr val="50B4C7"/>
                </a:solidFill>
              </a:rPr>
              <a:t> </a:t>
            </a:r>
            <a:r>
              <a:rPr dirty="0" sz="4000" spc="-190">
                <a:solidFill>
                  <a:srgbClr val="50B4C7"/>
                </a:solidFill>
              </a:rPr>
              <a:t>w</a:t>
            </a:r>
            <a:r>
              <a:rPr dirty="0" sz="4000" spc="-155">
                <a:solidFill>
                  <a:srgbClr val="50B4C7"/>
                </a:solidFill>
              </a:rPr>
              <a:t>i</a:t>
            </a:r>
            <a:r>
              <a:rPr dirty="0" sz="4000" spc="-160">
                <a:solidFill>
                  <a:srgbClr val="50B4C7"/>
                </a:solidFill>
              </a:rPr>
              <a:t>t</a:t>
            </a:r>
            <a:r>
              <a:rPr dirty="0" sz="4000" spc="-30">
                <a:solidFill>
                  <a:srgbClr val="50B4C7"/>
                </a:solidFill>
              </a:rPr>
              <a:t>h</a:t>
            </a:r>
            <a:r>
              <a:rPr dirty="0" sz="4000" spc="-235">
                <a:solidFill>
                  <a:srgbClr val="50B4C7"/>
                </a:solidFill>
              </a:rPr>
              <a:t> </a:t>
            </a:r>
            <a:r>
              <a:rPr dirty="0" sz="4000" spc="-150">
                <a:solidFill>
                  <a:srgbClr val="50B4C7"/>
                </a:solidFill>
              </a:rPr>
              <a:t>a</a:t>
            </a:r>
            <a:r>
              <a:rPr dirty="0" sz="4000" spc="-35">
                <a:solidFill>
                  <a:srgbClr val="50B4C7"/>
                </a:solidFill>
              </a:rPr>
              <a:t>n</a:t>
            </a:r>
            <a:r>
              <a:rPr dirty="0" sz="4000" spc="-240">
                <a:solidFill>
                  <a:srgbClr val="50B4C7"/>
                </a:solidFill>
              </a:rPr>
              <a:t> </a:t>
            </a:r>
            <a:r>
              <a:rPr dirty="0" sz="4000" spc="-135">
                <a:solidFill>
                  <a:srgbClr val="50B4C7"/>
                </a:solidFill>
              </a:rPr>
              <a:t>e</a:t>
            </a:r>
            <a:r>
              <a:rPr dirty="0" sz="4000" spc="-150">
                <a:solidFill>
                  <a:srgbClr val="50B4C7"/>
                </a:solidFill>
              </a:rPr>
              <a:t>n</a:t>
            </a:r>
            <a:r>
              <a:rPr dirty="0" sz="4000" spc="-155">
                <a:solidFill>
                  <a:srgbClr val="50B4C7"/>
                </a:solidFill>
              </a:rPr>
              <a:t>d</a:t>
            </a:r>
            <a:r>
              <a:rPr dirty="0" sz="4000" spc="-150">
                <a:solidFill>
                  <a:srgbClr val="50B4C7"/>
                </a:solidFill>
              </a:rPr>
              <a:t>o</a:t>
            </a:r>
            <a:r>
              <a:rPr dirty="0" sz="4000" spc="-150">
                <a:solidFill>
                  <a:srgbClr val="50B4C7"/>
                </a:solidFill>
              </a:rPr>
              <a:t>c</a:t>
            </a:r>
            <a:r>
              <a:rPr dirty="0" sz="4000" spc="-150">
                <a:solidFill>
                  <a:srgbClr val="50B4C7"/>
                </a:solidFill>
              </a:rPr>
              <a:t>a</a:t>
            </a:r>
            <a:r>
              <a:rPr dirty="0" sz="4000" spc="-160">
                <a:solidFill>
                  <a:srgbClr val="50B4C7"/>
                </a:solidFill>
              </a:rPr>
              <a:t>n</a:t>
            </a:r>
            <a:r>
              <a:rPr dirty="0" sz="4000" spc="-150">
                <a:solidFill>
                  <a:srgbClr val="50B4C7"/>
                </a:solidFill>
              </a:rPr>
              <a:t>n</a:t>
            </a:r>
            <a:r>
              <a:rPr dirty="0" sz="4000" spc="-150">
                <a:solidFill>
                  <a:srgbClr val="50B4C7"/>
                </a:solidFill>
              </a:rPr>
              <a:t>a</a:t>
            </a:r>
            <a:r>
              <a:rPr dirty="0" sz="4000" spc="-160">
                <a:solidFill>
                  <a:srgbClr val="50B4C7"/>
                </a:solidFill>
              </a:rPr>
              <a:t>b</a:t>
            </a:r>
            <a:r>
              <a:rPr dirty="0" sz="4000" spc="-155">
                <a:solidFill>
                  <a:srgbClr val="50B4C7"/>
                </a:solidFill>
              </a:rPr>
              <a:t>i</a:t>
            </a:r>
            <a:r>
              <a:rPr dirty="0" sz="4000" spc="-155">
                <a:solidFill>
                  <a:srgbClr val="50B4C7"/>
                </a:solidFill>
              </a:rPr>
              <a:t>n</a:t>
            </a:r>
            <a:r>
              <a:rPr dirty="0" sz="4000" spc="-150">
                <a:solidFill>
                  <a:srgbClr val="50B4C7"/>
                </a:solidFill>
              </a:rPr>
              <a:t>o</a:t>
            </a:r>
            <a:r>
              <a:rPr dirty="0" sz="4000" spc="-155">
                <a:solidFill>
                  <a:srgbClr val="50B4C7"/>
                </a:solidFill>
              </a:rPr>
              <a:t>i</a:t>
            </a:r>
            <a:r>
              <a:rPr dirty="0" sz="4000" spc="-30">
                <a:solidFill>
                  <a:srgbClr val="50B4C7"/>
                </a:solidFill>
              </a:rPr>
              <a:t>d</a:t>
            </a:r>
            <a:r>
              <a:rPr dirty="0" sz="4000" spc="-250">
                <a:solidFill>
                  <a:srgbClr val="50B4C7"/>
                </a:solidFill>
              </a:rPr>
              <a:t> </a:t>
            </a:r>
            <a:r>
              <a:rPr dirty="0" sz="4000" spc="-210">
                <a:solidFill>
                  <a:srgbClr val="50B4C7"/>
                </a:solidFill>
              </a:rPr>
              <a:t>s</a:t>
            </a:r>
            <a:r>
              <a:rPr dirty="0" sz="4000" spc="-220">
                <a:solidFill>
                  <a:srgbClr val="50B4C7"/>
                </a:solidFill>
              </a:rPr>
              <a:t>y</a:t>
            </a:r>
            <a:r>
              <a:rPr dirty="0" sz="4000" spc="-190">
                <a:solidFill>
                  <a:srgbClr val="50B4C7"/>
                </a:solidFill>
              </a:rPr>
              <a:t>s</a:t>
            </a:r>
            <a:r>
              <a:rPr dirty="0" sz="4000" spc="-185">
                <a:solidFill>
                  <a:srgbClr val="50B4C7"/>
                </a:solidFill>
              </a:rPr>
              <a:t>t</a:t>
            </a:r>
            <a:r>
              <a:rPr dirty="0" sz="4000" spc="-145">
                <a:solidFill>
                  <a:srgbClr val="50B4C7"/>
                </a:solidFill>
              </a:rPr>
              <a:t>e</a:t>
            </a:r>
            <a:r>
              <a:rPr dirty="0" sz="4000" spc="-35">
                <a:solidFill>
                  <a:srgbClr val="50B4C7"/>
                </a:solidFill>
              </a:rPr>
              <a:t>m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744979" y="1269492"/>
            <a:ext cx="5660390" cy="5407660"/>
            <a:chOff x="1744979" y="1269492"/>
            <a:chExt cx="5660390" cy="5407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999" y="1283246"/>
              <a:ext cx="2795975" cy="27172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576" y="1269492"/>
              <a:ext cx="2796539" cy="54071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979" y="4000500"/>
              <a:ext cx="2869691" cy="267614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466076" y="1269491"/>
            <a:ext cx="3175000" cy="5535295"/>
            <a:chOff x="7466076" y="1269491"/>
            <a:chExt cx="3175000" cy="55352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8268" y="1269491"/>
              <a:ext cx="2919983" cy="2731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6076" y="3954780"/>
              <a:ext cx="3174479" cy="2849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0" y="0"/>
            <a:ext cx="3479800" cy="6858000"/>
          </a:xfrm>
          <a:custGeom>
            <a:avLst/>
            <a:gdLst/>
            <a:ahLst/>
            <a:cxnLst/>
            <a:rect l="l" t="t" r="r" b="b"/>
            <a:pathLst>
              <a:path w="3479800" h="6858000">
                <a:moveTo>
                  <a:pt x="0" y="6858000"/>
                </a:moveTo>
                <a:lnTo>
                  <a:pt x="3479291" y="6858000"/>
                </a:lnTo>
                <a:lnTo>
                  <a:pt x="347929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774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5367" y="2123906"/>
            <a:ext cx="2397760" cy="1927860"/>
          </a:xfrm>
          <a:prstGeom prst="rect"/>
        </p:spPr>
        <p:txBody>
          <a:bodyPr wrap="square" lIns="0" tIns="153670" rIns="0" bIns="0" rtlCol="0" vert="horz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0"/>
              </a:spcBef>
            </a:pPr>
            <a:r>
              <a:rPr dirty="0" sz="4800" spc="-140"/>
              <a:t>Cannabis, </a:t>
            </a:r>
            <a:r>
              <a:rPr dirty="0" sz="4800" spc="-135"/>
              <a:t> </a:t>
            </a:r>
            <a:r>
              <a:rPr dirty="0" sz="4800" spc="-125"/>
              <a:t>Hemp, </a:t>
            </a:r>
            <a:r>
              <a:rPr dirty="0" sz="4800" spc="-120"/>
              <a:t> </a:t>
            </a:r>
            <a:r>
              <a:rPr dirty="0" sz="4800" spc="-170"/>
              <a:t>M</a:t>
            </a:r>
            <a:r>
              <a:rPr dirty="0" sz="4800" spc="-160"/>
              <a:t>a</a:t>
            </a:r>
            <a:r>
              <a:rPr dirty="0" sz="4800" spc="-145"/>
              <a:t>r</a:t>
            </a:r>
            <a:r>
              <a:rPr dirty="0" sz="4800" spc="-170"/>
              <a:t>i</a:t>
            </a:r>
            <a:r>
              <a:rPr dirty="0" sz="4800" spc="-165"/>
              <a:t>j</a:t>
            </a:r>
            <a:r>
              <a:rPr dirty="0" sz="4800" spc="-150"/>
              <a:t>u</a:t>
            </a:r>
            <a:r>
              <a:rPr dirty="0" sz="4800" spc="-160"/>
              <a:t>a</a:t>
            </a:r>
            <a:r>
              <a:rPr dirty="0" sz="4800" spc="-160"/>
              <a:t>n</a:t>
            </a:r>
            <a:r>
              <a:rPr dirty="0" sz="4800" spc="-40"/>
              <a:t>a</a:t>
            </a:r>
            <a:endParaRPr sz="4800"/>
          </a:p>
        </p:txBody>
      </p:sp>
      <p:grpSp>
        <p:nvGrpSpPr>
          <p:cNvPr id="5" name="object 5"/>
          <p:cNvGrpSpPr/>
          <p:nvPr/>
        </p:nvGrpSpPr>
        <p:grpSpPr>
          <a:xfrm>
            <a:off x="5003291" y="0"/>
            <a:ext cx="5664835" cy="6858000"/>
            <a:chOff x="5003291" y="0"/>
            <a:chExt cx="5664835" cy="6858000"/>
          </a:xfrm>
        </p:grpSpPr>
        <p:sp>
          <p:nvSpPr>
            <p:cNvPr id="6" name="object 6"/>
            <p:cNvSpPr/>
            <p:nvPr/>
          </p:nvSpPr>
          <p:spPr>
            <a:xfrm>
              <a:off x="5003291" y="0"/>
              <a:ext cx="5664835" cy="6858000"/>
            </a:xfrm>
            <a:custGeom>
              <a:avLst/>
              <a:gdLst/>
              <a:ahLst/>
              <a:cxnLst/>
              <a:rect l="l" t="t" r="r" b="b"/>
              <a:pathLst>
                <a:path w="5664834" h="6858000">
                  <a:moveTo>
                    <a:pt x="56647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64708" y="6858000"/>
                  </a:lnTo>
                  <a:lnTo>
                    <a:pt x="5664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399" y="973836"/>
              <a:ext cx="4698491" cy="45582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0B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82902" y="480822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82902" y="480822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0" y="0"/>
                  </a:moveTo>
                  <a:lnTo>
                    <a:pt x="8427720" y="0"/>
                  </a:lnTo>
                  <a:lnTo>
                    <a:pt x="8427720" y="5897880"/>
                  </a:lnTo>
                  <a:lnTo>
                    <a:pt x="0" y="589788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75B4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7108" y="643127"/>
              <a:ext cx="8168037" cy="557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420" y="274320"/>
            <a:ext cx="4076700" cy="546100"/>
          </a:xfrm>
          <a:prstGeom prst="rect"/>
          <a:ln w="9525">
            <a:solidFill>
              <a:srgbClr val="4F81B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12725">
              <a:lnSpc>
                <a:spcPct val="100000"/>
              </a:lnSpc>
              <a:spcBef>
                <a:spcPts val="280"/>
              </a:spcBef>
            </a:pPr>
            <a:r>
              <a:rPr dirty="0" sz="2800" spc="-25">
                <a:solidFill>
                  <a:srgbClr val="404040"/>
                </a:solidFill>
              </a:rPr>
              <a:t>Varieties</a:t>
            </a:r>
            <a:r>
              <a:rPr dirty="0" sz="2800" spc="-30">
                <a:solidFill>
                  <a:srgbClr val="404040"/>
                </a:solidFill>
              </a:rPr>
              <a:t> </a:t>
            </a:r>
            <a:r>
              <a:rPr dirty="0" sz="2800" spc="-5">
                <a:solidFill>
                  <a:srgbClr val="404040"/>
                </a:solidFill>
              </a:rPr>
              <a:t>of</a:t>
            </a:r>
            <a:r>
              <a:rPr dirty="0" sz="2800" spc="-25">
                <a:solidFill>
                  <a:srgbClr val="404040"/>
                </a:solidFill>
              </a:rPr>
              <a:t> </a:t>
            </a:r>
            <a:r>
              <a:rPr dirty="0" sz="2800" spc="-10">
                <a:solidFill>
                  <a:srgbClr val="404040"/>
                </a:solidFill>
              </a:rPr>
              <a:t>Cannabinoids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093976" y="2080260"/>
            <a:ext cx="2409825" cy="1934210"/>
            <a:chOff x="2093976" y="2080260"/>
            <a:chExt cx="2409825" cy="1934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976" y="2080260"/>
              <a:ext cx="2409443" cy="19339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41219" y="2104638"/>
              <a:ext cx="2315210" cy="1839595"/>
            </a:xfrm>
            <a:custGeom>
              <a:avLst/>
              <a:gdLst/>
              <a:ahLst/>
              <a:cxnLst/>
              <a:rect l="l" t="t" r="r" b="b"/>
              <a:pathLst>
                <a:path w="2315210" h="1839595">
                  <a:moveTo>
                    <a:pt x="2008365" y="0"/>
                  </a:moveTo>
                  <a:lnTo>
                    <a:pt x="306590" y="0"/>
                  </a:lnTo>
                  <a:lnTo>
                    <a:pt x="256859" y="4012"/>
                  </a:lnTo>
                  <a:lnTo>
                    <a:pt x="209682" y="15631"/>
                  </a:lnTo>
                  <a:lnTo>
                    <a:pt x="165692" y="34222"/>
                  </a:lnTo>
                  <a:lnTo>
                    <a:pt x="125520" y="59156"/>
                  </a:lnTo>
                  <a:lnTo>
                    <a:pt x="89796" y="89801"/>
                  </a:lnTo>
                  <a:lnTo>
                    <a:pt x="59153" y="125526"/>
                  </a:lnTo>
                  <a:lnTo>
                    <a:pt x="34220" y="165698"/>
                  </a:lnTo>
                  <a:lnTo>
                    <a:pt x="15629" y="209687"/>
                  </a:lnTo>
                  <a:lnTo>
                    <a:pt x="4012" y="256862"/>
                  </a:lnTo>
                  <a:lnTo>
                    <a:pt x="0" y="306590"/>
                  </a:lnTo>
                  <a:lnTo>
                    <a:pt x="0" y="1532890"/>
                  </a:lnTo>
                  <a:lnTo>
                    <a:pt x="4012" y="1582618"/>
                  </a:lnTo>
                  <a:lnTo>
                    <a:pt x="15629" y="1629791"/>
                  </a:lnTo>
                  <a:lnTo>
                    <a:pt x="34220" y="1673779"/>
                  </a:lnTo>
                  <a:lnTo>
                    <a:pt x="59153" y="1713950"/>
                  </a:lnTo>
                  <a:lnTo>
                    <a:pt x="89796" y="1749672"/>
                  </a:lnTo>
                  <a:lnTo>
                    <a:pt x="125520" y="1780315"/>
                  </a:lnTo>
                  <a:lnTo>
                    <a:pt x="165692" y="1805247"/>
                  </a:lnTo>
                  <a:lnTo>
                    <a:pt x="209682" y="1823838"/>
                  </a:lnTo>
                  <a:lnTo>
                    <a:pt x="256859" y="1835455"/>
                  </a:lnTo>
                  <a:lnTo>
                    <a:pt x="306590" y="1839468"/>
                  </a:lnTo>
                  <a:lnTo>
                    <a:pt x="2008365" y="1839468"/>
                  </a:lnTo>
                  <a:lnTo>
                    <a:pt x="2058096" y="1835455"/>
                  </a:lnTo>
                  <a:lnTo>
                    <a:pt x="2105273" y="1823838"/>
                  </a:lnTo>
                  <a:lnTo>
                    <a:pt x="2149263" y="1805247"/>
                  </a:lnTo>
                  <a:lnTo>
                    <a:pt x="2189435" y="1780315"/>
                  </a:lnTo>
                  <a:lnTo>
                    <a:pt x="2225159" y="1749672"/>
                  </a:lnTo>
                  <a:lnTo>
                    <a:pt x="2255802" y="1713950"/>
                  </a:lnTo>
                  <a:lnTo>
                    <a:pt x="2280735" y="1673779"/>
                  </a:lnTo>
                  <a:lnTo>
                    <a:pt x="2299326" y="1629791"/>
                  </a:lnTo>
                  <a:lnTo>
                    <a:pt x="2310943" y="1582618"/>
                  </a:lnTo>
                  <a:lnTo>
                    <a:pt x="2314956" y="1532890"/>
                  </a:lnTo>
                  <a:lnTo>
                    <a:pt x="2314956" y="306590"/>
                  </a:lnTo>
                  <a:lnTo>
                    <a:pt x="2310943" y="256862"/>
                  </a:lnTo>
                  <a:lnTo>
                    <a:pt x="2299326" y="209687"/>
                  </a:lnTo>
                  <a:lnTo>
                    <a:pt x="2280735" y="165698"/>
                  </a:lnTo>
                  <a:lnTo>
                    <a:pt x="2255802" y="125526"/>
                  </a:lnTo>
                  <a:lnTo>
                    <a:pt x="2225159" y="89801"/>
                  </a:lnTo>
                  <a:lnTo>
                    <a:pt x="2189435" y="59156"/>
                  </a:lnTo>
                  <a:lnTo>
                    <a:pt x="2149263" y="34222"/>
                  </a:lnTo>
                  <a:lnTo>
                    <a:pt x="2105273" y="15631"/>
                  </a:lnTo>
                  <a:lnTo>
                    <a:pt x="2058096" y="4012"/>
                  </a:lnTo>
                  <a:lnTo>
                    <a:pt x="200836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1219" y="2104638"/>
              <a:ext cx="2315210" cy="1839595"/>
            </a:xfrm>
            <a:custGeom>
              <a:avLst/>
              <a:gdLst/>
              <a:ahLst/>
              <a:cxnLst/>
              <a:rect l="l" t="t" r="r" b="b"/>
              <a:pathLst>
                <a:path w="2315210" h="1839595">
                  <a:moveTo>
                    <a:pt x="0" y="306590"/>
                  </a:moveTo>
                  <a:lnTo>
                    <a:pt x="4012" y="256862"/>
                  </a:lnTo>
                  <a:lnTo>
                    <a:pt x="15629" y="209687"/>
                  </a:lnTo>
                  <a:lnTo>
                    <a:pt x="34220" y="165698"/>
                  </a:lnTo>
                  <a:lnTo>
                    <a:pt x="59153" y="125526"/>
                  </a:lnTo>
                  <a:lnTo>
                    <a:pt x="89796" y="89801"/>
                  </a:lnTo>
                  <a:lnTo>
                    <a:pt x="125520" y="59156"/>
                  </a:lnTo>
                  <a:lnTo>
                    <a:pt x="165692" y="34222"/>
                  </a:lnTo>
                  <a:lnTo>
                    <a:pt x="209682" y="15631"/>
                  </a:lnTo>
                  <a:lnTo>
                    <a:pt x="256859" y="4012"/>
                  </a:lnTo>
                  <a:lnTo>
                    <a:pt x="306590" y="0"/>
                  </a:lnTo>
                  <a:lnTo>
                    <a:pt x="2008365" y="0"/>
                  </a:lnTo>
                  <a:lnTo>
                    <a:pt x="2058096" y="4012"/>
                  </a:lnTo>
                  <a:lnTo>
                    <a:pt x="2105273" y="15631"/>
                  </a:lnTo>
                  <a:lnTo>
                    <a:pt x="2149263" y="34222"/>
                  </a:lnTo>
                  <a:lnTo>
                    <a:pt x="2189435" y="59156"/>
                  </a:lnTo>
                  <a:lnTo>
                    <a:pt x="2225159" y="89801"/>
                  </a:lnTo>
                  <a:lnTo>
                    <a:pt x="2255802" y="125526"/>
                  </a:lnTo>
                  <a:lnTo>
                    <a:pt x="2280735" y="165698"/>
                  </a:lnTo>
                  <a:lnTo>
                    <a:pt x="2299326" y="209687"/>
                  </a:lnTo>
                  <a:lnTo>
                    <a:pt x="2310943" y="256862"/>
                  </a:lnTo>
                  <a:lnTo>
                    <a:pt x="2314956" y="306590"/>
                  </a:lnTo>
                  <a:lnTo>
                    <a:pt x="2314956" y="1532890"/>
                  </a:lnTo>
                  <a:lnTo>
                    <a:pt x="2310943" y="1582618"/>
                  </a:lnTo>
                  <a:lnTo>
                    <a:pt x="2299326" y="1629791"/>
                  </a:lnTo>
                  <a:lnTo>
                    <a:pt x="2280735" y="1673779"/>
                  </a:lnTo>
                  <a:lnTo>
                    <a:pt x="2255802" y="1713950"/>
                  </a:lnTo>
                  <a:lnTo>
                    <a:pt x="2225159" y="1749672"/>
                  </a:lnTo>
                  <a:lnTo>
                    <a:pt x="2189435" y="1780315"/>
                  </a:lnTo>
                  <a:lnTo>
                    <a:pt x="2149263" y="1805247"/>
                  </a:lnTo>
                  <a:lnTo>
                    <a:pt x="2105273" y="1823838"/>
                  </a:lnTo>
                  <a:lnTo>
                    <a:pt x="2058096" y="1835455"/>
                  </a:lnTo>
                  <a:lnTo>
                    <a:pt x="2008365" y="1839468"/>
                  </a:lnTo>
                  <a:lnTo>
                    <a:pt x="306590" y="1839468"/>
                  </a:lnTo>
                  <a:lnTo>
                    <a:pt x="256859" y="1835455"/>
                  </a:lnTo>
                  <a:lnTo>
                    <a:pt x="209682" y="1823838"/>
                  </a:lnTo>
                  <a:lnTo>
                    <a:pt x="165692" y="1805247"/>
                  </a:lnTo>
                  <a:lnTo>
                    <a:pt x="125520" y="1780315"/>
                  </a:lnTo>
                  <a:lnTo>
                    <a:pt x="89796" y="1749672"/>
                  </a:lnTo>
                  <a:lnTo>
                    <a:pt x="59153" y="1713950"/>
                  </a:lnTo>
                  <a:lnTo>
                    <a:pt x="34220" y="1673779"/>
                  </a:lnTo>
                  <a:lnTo>
                    <a:pt x="15629" y="1629791"/>
                  </a:lnTo>
                  <a:lnTo>
                    <a:pt x="4012" y="1582618"/>
                  </a:lnTo>
                  <a:lnTo>
                    <a:pt x="0" y="1532890"/>
                  </a:lnTo>
                  <a:lnTo>
                    <a:pt x="0" y="30659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34051" y="2859088"/>
            <a:ext cx="1727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Endocannabinoids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03292" y="2080260"/>
            <a:ext cx="2407920" cy="1934210"/>
            <a:chOff x="5003292" y="2080260"/>
            <a:chExt cx="2407920" cy="19342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2" y="2080260"/>
              <a:ext cx="2407919" cy="19339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50536" y="2104649"/>
              <a:ext cx="2313940" cy="1839595"/>
            </a:xfrm>
            <a:custGeom>
              <a:avLst/>
              <a:gdLst/>
              <a:ahLst/>
              <a:cxnLst/>
              <a:rect l="l" t="t" r="r" b="b"/>
              <a:pathLst>
                <a:path w="2313940" h="1839595">
                  <a:moveTo>
                    <a:pt x="2006854" y="0"/>
                  </a:moveTo>
                  <a:lnTo>
                    <a:pt x="306578" y="0"/>
                  </a:lnTo>
                  <a:lnTo>
                    <a:pt x="256849" y="4012"/>
                  </a:lnTo>
                  <a:lnTo>
                    <a:pt x="209676" y="15629"/>
                  </a:lnTo>
                  <a:lnTo>
                    <a:pt x="165688" y="34220"/>
                  </a:lnTo>
                  <a:lnTo>
                    <a:pt x="125517" y="59152"/>
                  </a:lnTo>
                  <a:lnTo>
                    <a:pt x="89795" y="89795"/>
                  </a:lnTo>
                  <a:lnTo>
                    <a:pt x="59152" y="125517"/>
                  </a:lnTo>
                  <a:lnTo>
                    <a:pt x="34220" y="165688"/>
                  </a:lnTo>
                  <a:lnTo>
                    <a:pt x="15629" y="209676"/>
                  </a:lnTo>
                  <a:lnTo>
                    <a:pt x="4012" y="256849"/>
                  </a:lnTo>
                  <a:lnTo>
                    <a:pt x="0" y="306577"/>
                  </a:lnTo>
                  <a:lnTo>
                    <a:pt x="0" y="1532877"/>
                  </a:lnTo>
                  <a:lnTo>
                    <a:pt x="4012" y="1582608"/>
                  </a:lnTo>
                  <a:lnTo>
                    <a:pt x="15629" y="1629785"/>
                  </a:lnTo>
                  <a:lnTo>
                    <a:pt x="34220" y="1673775"/>
                  </a:lnTo>
                  <a:lnTo>
                    <a:pt x="59152" y="1713947"/>
                  </a:lnTo>
                  <a:lnTo>
                    <a:pt x="89795" y="1749671"/>
                  </a:lnTo>
                  <a:lnTo>
                    <a:pt x="125517" y="1780314"/>
                  </a:lnTo>
                  <a:lnTo>
                    <a:pt x="165688" y="1805247"/>
                  </a:lnTo>
                  <a:lnTo>
                    <a:pt x="209676" y="1823838"/>
                  </a:lnTo>
                  <a:lnTo>
                    <a:pt x="256849" y="1835455"/>
                  </a:lnTo>
                  <a:lnTo>
                    <a:pt x="306578" y="1839467"/>
                  </a:lnTo>
                  <a:lnTo>
                    <a:pt x="2006854" y="1839467"/>
                  </a:lnTo>
                  <a:lnTo>
                    <a:pt x="2056582" y="1835455"/>
                  </a:lnTo>
                  <a:lnTo>
                    <a:pt x="2103755" y="1823838"/>
                  </a:lnTo>
                  <a:lnTo>
                    <a:pt x="2147743" y="1805247"/>
                  </a:lnTo>
                  <a:lnTo>
                    <a:pt x="2187914" y="1780314"/>
                  </a:lnTo>
                  <a:lnTo>
                    <a:pt x="2223636" y="1749671"/>
                  </a:lnTo>
                  <a:lnTo>
                    <a:pt x="2254279" y="1713947"/>
                  </a:lnTo>
                  <a:lnTo>
                    <a:pt x="2279211" y="1673775"/>
                  </a:lnTo>
                  <a:lnTo>
                    <a:pt x="2297802" y="1629785"/>
                  </a:lnTo>
                  <a:lnTo>
                    <a:pt x="2309419" y="1582608"/>
                  </a:lnTo>
                  <a:lnTo>
                    <a:pt x="2313432" y="1532877"/>
                  </a:lnTo>
                  <a:lnTo>
                    <a:pt x="2313432" y="306577"/>
                  </a:lnTo>
                  <a:lnTo>
                    <a:pt x="2309419" y="256849"/>
                  </a:lnTo>
                  <a:lnTo>
                    <a:pt x="2297802" y="209676"/>
                  </a:lnTo>
                  <a:lnTo>
                    <a:pt x="2279211" y="165688"/>
                  </a:lnTo>
                  <a:lnTo>
                    <a:pt x="2254279" y="125517"/>
                  </a:lnTo>
                  <a:lnTo>
                    <a:pt x="2223636" y="89795"/>
                  </a:lnTo>
                  <a:lnTo>
                    <a:pt x="2187914" y="59152"/>
                  </a:lnTo>
                  <a:lnTo>
                    <a:pt x="2147743" y="34220"/>
                  </a:lnTo>
                  <a:lnTo>
                    <a:pt x="2103755" y="15629"/>
                  </a:lnTo>
                  <a:lnTo>
                    <a:pt x="2056582" y="4012"/>
                  </a:lnTo>
                  <a:lnTo>
                    <a:pt x="200685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50536" y="2104649"/>
              <a:ext cx="2313940" cy="1839595"/>
            </a:xfrm>
            <a:custGeom>
              <a:avLst/>
              <a:gdLst/>
              <a:ahLst/>
              <a:cxnLst/>
              <a:rect l="l" t="t" r="r" b="b"/>
              <a:pathLst>
                <a:path w="2313940" h="1839595">
                  <a:moveTo>
                    <a:pt x="0" y="306577"/>
                  </a:moveTo>
                  <a:lnTo>
                    <a:pt x="4012" y="256849"/>
                  </a:lnTo>
                  <a:lnTo>
                    <a:pt x="15629" y="209676"/>
                  </a:lnTo>
                  <a:lnTo>
                    <a:pt x="34220" y="165688"/>
                  </a:lnTo>
                  <a:lnTo>
                    <a:pt x="59152" y="125517"/>
                  </a:lnTo>
                  <a:lnTo>
                    <a:pt x="89795" y="89795"/>
                  </a:lnTo>
                  <a:lnTo>
                    <a:pt x="125517" y="59152"/>
                  </a:lnTo>
                  <a:lnTo>
                    <a:pt x="165688" y="34220"/>
                  </a:lnTo>
                  <a:lnTo>
                    <a:pt x="209676" y="15629"/>
                  </a:lnTo>
                  <a:lnTo>
                    <a:pt x="256849" y="4012"/>
                  </a:lnTo>
                  <a:lnTo>
                    <a:pt x="306578" y="0"/>
                  </a:lnTo>
                  <a:lnTo>
                    <a:pt x="2006854" y="0"/>
                  </a:lnTo>
                  <a:lnTo>
                    <a:pt x="2056582" y="4012"/>
                  </a:lnTo>
                  <a:lnTo>
                    <a:pt x="2103755" y="15629"/>
                  </a:lnTo>
                  <a:lnTo>
                    <a:pt x="2147743" y="34220"/>
                  </a:lnTo>
                  <a:lnTo>
                    <a:pt x="2187914" y="59152"/>
                  </a:lnTo>
                  <a:lnTo>
                    <a:pt x="2223636" y="89795"/>
                  </a:lnTo>
                  <a:lnTo>
                    <a:pt x="2254279" y="125517"/>
                  </a:lnTo>
                  <a:lnTo>
                    <a:pt x="2279211" y="165688"/>
                  </a:lnTo>
                  <a:lnTo>
                    <a:pt x="2297802" y="209676"/>
                  </a:lnTo>
                  <a:lnTo>
                    <a:pt x="2309419" y="256849"/>
                  </a:lnTo>
                  <a:lnTo>
                    <a:pt x="2313432" y="306577"/>
                  </a:lnTo>
                  <a:lnTo>
                    <a:pt x="2313432" y="1532877"/>
                  </a:lnTo>
                  <a:lnTo>
                    <a:pt x="2309419" y="1582608"/>
                  </a:lnTo>
                  <a:lnTo>
                    <a:pt x="2297802" y="1629785"/>
                  </a:lnTo>
                  <a:lnTo>
                    <a:pt x="2279211" y="1673775"/>
                  </a:lnTo>
                  <a:lnTo>
                    <a:pt x="2254279" y="1713947"/>
                  </a:lnTo>
                  <a:lnTo>
                    <a:pt x="2223636" y="1749671"/>
                  </a:lnTo>
                  <a:lnTo>
                    <a:pt x="2187914" y="1780314"/>
                  </a:lnTo>
                  <a:lnTo>
                    <a:pt x="2147743" y="1805247"/>
                  </a:lnTo>
                  <a:lnTo>
                    <a:pt x="2103755" y="1823838"/>
                  </a:lnTo>
                  <a:lnTo>
                    <a:pt x="2056582" y="1835455"/>
                  </a:lnTo>
                  <a:lnTo>
                    <a:pt x="2006854" y="1839467"/>
                  </a:lnTo>
                  <a:lnTo>
                    <a:pt x="306578" y="1839467"/>
                  </a:lnTo>
                  <a:lnTo>
                    <a:pt x="256849" y="1835455"/>
                  </a:lnTo>
                  <a:lnTo>
                    <a:pt x="209676" y="1823838"/>
                  </a:lnTo>
                  <a:lnTo>
                    <a:pt x="165688" y="1805247"/>
                  </a:lnTo>
                  <a:lnTo>
                    <a:pt x="125517" y="1780314"/>
                  </a:lnTo>
                  <a:lnTo>
                    <a:pt x="89795" y="1749671"/>
                  </a:lnTo>
                  <a:lnTo>
                    <a:pt x="59152" y="1713947"/>
                  </a:lnTo>
                  <a:lnTo>
                    <a:pt x="34220" y="1673775"/>
                  </a:lnTo>
                  <a:lnTo>
                    <a:pt x="15629" y="1629785"/>
                  </a:lnTo>
                  <a:lnTo>
                    <a:pt x="4012" y="1582608"/>
                  </a:lnTo>
                  <a:lnTo>
                    <a:pt x="0" y="1532877"/>
                  </a:lnTo>
                  <a:lnTo>
                    <a:pt x="0" y="306577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311903" y="2859088"/>
            <a:ext cx="1788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Phytocannabinoids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48600" y="2080260"/>
            <a:ext cx="2409825" cy="1934210"/>
            <a:chOff x="7848600" y="2080260"/>
            <a:chExt cx="2409825" cy="193421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2080260"/>
              <a:ext cx="2409443" cy="19339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895844" y="2104638"/>
              <a:ext cx="2315210" cy="1839595"/>
            </a:xfrm>
            <a:custGeom>
              <a:avLst/>
              <a:gdLst/>
              <a:ahLst/>
              <a:cxnLst/>
              <a:rect l="l" t="t" r="r" b="b"/>
              <a:pathLst>
                <a:path w="2315209" h="1839595">
                  <a:moveTo>
                    <a:pt x="2008365" y="0"/>
                  </a:moveTo>
                  <a:lnTo>
                    <a:pt x="306590" y="0"/>
                  </a:lnTo>
                  <a:lnTo>
                    <a:pt x="256859" y="4012"/>
                  </a:lnTo>
                  <a:lnTo>
                    <a:pt x="209682" y="15631"/>
                  </a:lnTo>
                  <a:lnTo>
                    <a:pt x="165692" y="34222"/>
                  </a:lnTo>
                  <a:lnTo>
                    <a:pt x="125520" y="59156"/>
                  </a:lnTo>
                  <a:lnTo>
                    <a:pt x="89796" y="89801"/>
                  </a:lnTo>
                  <a:lnTo>
                    <a:pt x="59153" y="125526"/>
                  </a:lnTo>
                  <a:lnTo>
                    <a:pt x="34220" y="165698"/>
                  </a:lnTo>
                  <a:lnTo>
                    <a:pt x="15629" y="209687"/>
                  </a:lnTo>
                  <a:lnTo>
                    <a:pt x="4012" y="256862"/>
                  </a:lnTo>
                  <a:lnTo>
                    <a:pt x="0" y="306590"/>
                  </a:lnTo>
                  <a:lnTo>
                    <a:pt x="0" y="1532890"/>
                  </a:lnTo>
                  <a:lnTo>
                    <a:pt x="4012" y="1582618"/>
                  </a:lnTo>
                  <a:lnTo>
                    <a:pt x="15629" y="1629791"/>
                  </a:lnTo>
                  <a:lnTo>
                    <a:pt x="34220" y="1673779"/>
                  </a:lnTo>
                  <a:lnTo>
                    <a:pt x="59153" y="1713950"/>
                  </a:lnTo>
                  <a:lnTo>
                    <a:pt x="89796" y="1749672"/>
                  </a:lnTo>
                  <a:lnTo>
                    <a:pt x="125520" y="1780315"/>
                  </a:lnTo>
                  <a:lnTo>
                    <a:pt x="165692" y="1805247"/>
                  </a:lnTo>
                  <a:lnTo>
                    <a:pt x="209682" y="1823838"/>
                  </a:lnTo>
                  <a:lnTo>
                    <a:pt x="256859" y="1835455"/>
                  </a:lnTo>
                  <a:lnTo>
                    <a:pt x="306590" y="1839468"/>
                  </a:lnTo>
                  <a:lnTo>
                    <a:pt x="2008365" y="1839468"/>
                  </a:lnTo>
                  <a:lnTo>
                    <a:pt x="2058096" y="1835455"/>
                  </a:lnTo>
                  <a:lnTo>
                    <a:pt x="2105273" y="1823838"/>
                  </a:lnTo>
                  <a:lnTo>
                    <a:pt x="2149263" y="1805247"/>
                  </a:lnTo>
                  <a:lnTo>
                    <a:pt x="2189435" y="1780315"/>
                  </a:lnTo>
                  <a:lnTo>
                    <a:pt x="2225159" y="1749672"/>
                  </a:lnTo>
                  <a:lnTo>
                    <a:pt x="2255802" y="1713950"/>
                  </a:lnTo>
                  <a:lnTo>
                    <a:pt x="2280735" y="1673779"/>
                  </a:lnTo>
                  <a:lnTo>
                    <a:pt x="2299326" y="1629791"/>
                  </a:lnTo>
                  <a:lnTo>
                    <a:pt x="2310943" y="1582618"/>
                  </a:lnTo>
                  <a:lnTo>
                    <a:pt x="2314956" y="1532890"/>
                  </a:lnTo>
                  <a:lnTo>
                    <a:pt x="2314956" y="306590"/>
                  </a:lnTo>
                  <a:lnTo>
                    <a:pt x="2310943" y="256862"/>
                  </a:lnTo>
                  <a:lnTo>
                    <a:pt x="2299326" y="209687"/>
                  </a:lnTo>
                  <a:lnTo>
                    <a:pt x="2280735" y="165698"/>
                  </a:lnTo>
                  <a:lnTo>
                    <a:pt x="2255802" y="125526"/>
                  </a:lnTo>
                  <a:lnTo>
                    <a:pt x="2225159" y="89801"/>
                  </a:lnTo>
                  <a:lnTo>
                    <a:pt x="2189435" y="59156"/>
                  </a:lnTo>
                  <a:lnTo>
                    <a:pt x="2149263" y="34222"/>
                  </a:lnTo>
                  <a:lnTo>
                    <a:pt x="2105273" y="15631"/>
                  </a:lnTo>
                  <a:lnTo>
                    <a:pt x="2058096" y="4012"/>
                  </a:lnTo>
                  <a:lnTo>
                    <a:pt x="2008365" y="0"/>
                  </a:lnTo>
                  <a:close/>
                </a:path>
              </a:pathLst>
            </a:custGeom>
            <a:solidFill>
              <a:srgbClr val="FF4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95844" y="2104638"/>
              <a:ext cx="2315210" cy="1839595"/>
            </a:xfrm>
            <a:custGeom>
              <a:avLst/>
              <a:gdLst/>
              <a:ahLst/>
              <a:cxnLst/>
              <a:rect l="l" t="t" r="r" b="b"/>
              <a:pathLst>
                <a:path w="2315209" h="1839595">
                  <a:moveTo>
                    <a:pt x="0" y="306590"/>
                  </a:moveTo>
                  <a:lnTo>
                    <a:pt x="4012" y="256862"/>
                  </a:lnTo>
                  <a:lnTo>
                    <a:pt x="15629" y="209687"/>
                  </a:lnTo>
                  <a:lnTo>
                    <a:pt x="34220" y="165698"/>
                  </a:lnTo>
                  <a:lnTo>
                    <a:pt x="59153" y="125526"/>
                  </a:lnTo>
                  <a:lnTo>
                    <a:pt x="89796" y="89801"/>
                  </a:lnTo>
                  <a:lnTo>
                    <a:pt x="125520" y="59156"/>
                  </a:lnTo>
                  <a:lnTo>
                    <a:pt x="165692" y="34222"/>
                  </a:lnTo>
                  <a:lnTo>
                    <a:pt x="209682" y="15631"/>
                  </a:lnTo>
                  <a:lnTo>
                    <a:pt x="256859" y="4012"/>
                  </a:lnTo>
                  <a:lnTo>
                    <a:pt x="306590" y="0"/>
                  </a:lnTo>
                  <a:lnTo>
                    <a:pt x="2008365" y="0"/>
                  </a:lnTo>
                  <a:lnTo>
                    <a:pt x="2058096" y="4012"/>
                  </a:lnTo>
                  <a:lnTo>
                    <a:pt x="2105273" y="15631"/>
                  </a:lnTo>
                  <a:lnTo>
                    <a:pt x="2149263" y="34222"/>
                  </a:lnTo>
                  <a:lnTo>
                    <a:pt x="2189435" y="59156"/>
                  </a:lnTo>
                  <a:lnTo>
                    <a:pt x="2225159" y="89801"/>
                  </a:lnTo>
                  <a:lnTo>
                    <a:pt x="2255802" y="125526"/>
                  </a:lnTo>
                  <a:lnTo>
                    <a:pt x="2280735" y="165698"/>
                  </a:lnTo>
                  <a:lnTo>
                    <a:pt x="2299326" y="209687"/>
                  </a:lnTo>
                  <a:lnTo>
                    <a:pt x="2310943" y="256862"/>
                  </a:lnTo>
                  <a:lnTo>
                    <a:pt x="2314956" y="306590"/>
                  </a:lnTo>
                  <a:lnTo>
                    <a:pt x="2314956" y="1532890"/>
                  </a:lnTo>
                  <a:lnTo>
                    <a:pt x="2310943" y="1582618"/>
                  </a:lnTo>
                  <a:lnTo>
                    <a:pt x="2299326" y="1629791"/>
                  </a:lnTo>
                  <a:lnTo>
                    <a:pt x="2280735" y="1673779"/>
                  </a:lnTo>
                  <a:lnTo>
                    <a:pt x="2255802" y="1713950"/>
                  </a:lnTo>
                  <a:lnTo>
                    <a:pt x="2225159" y="1749672"/>
                  </a:lnTo>
                  <a:lnTo>
                    <a:pt x="2189435" y="1780315"/>
                  </a:lnTo>
                  <a:lnTo>
                    <a:pt x="2149263" y="1805247"/>
                  </a:lnTo>
                  <a:lnTo>
                    <a:pt x="2105273" y="1823838"/>
                  </a:lnTo>
                  <a:lnTo>
                    <a:pt x="2058096" y="1835455"/>
                  </a:lnTo>
                  <a:lnTo>
                    <a:pt x="2008365" y="1839468"/>
                  </a:lnTo>
                  <a:lnTo>
                    <a:pt x="306590" y="1839468"/>
                  </a:lnTo>
                  <a:lnTo>
                    <a:pt x="256859" y="1835455"/>
                  </a:lnTo>
                  <a:lnTo>
                    <a:pt x="209682" y="1823838"/>
                  </a:lnTo>
                  <a:lnTo>
                    <a:pt x="165692" y="1805247"/>
                  </a:lnTo>
                  <a:lnTo>
                    <a:pt x="125520" y="1780315"/>
                  </a:lnTo>
                  <a:lnTo>
                    <a:pt x="89796" y="1749672"/>
                  </a:lnTo>
                  <a:lnTo>
                    <a:pt x="59153" y="1713950"/>
                  </a:lnTo>
                  <a:lnTo>
                    <a:pt x="34220" y="1673779"/>
                  </a:lnTo>
                  <a:lnTo>
                    <a:pt x="15629" y="1629791"/>
                  </a:lnTo>
                  <a:lnTo>
                    <a:pt x="4012" y="1582618"/>
                  </a:lnTo>
                  <a:lnTo>
                    <a:pt x="0" y="1532890"/>
                  </a:lnTo>
                  <a:lnTo>
                    <a:pt x="0" y="30659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25035" y="2721928"/>
            <a:ext cx="1255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Synthetic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annab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0373" y="4135819"/>
            <a:ext cx="2127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6375E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6375E"/>
                </a:solidFill>
                <a:latin typeface="Calibri"/>
                <a:cs typeface="Calibri"/>
              </a:rPr>
              <a:t>your brain</a:t>
            </a:r>
            <a:r>
              <a:rPr dirty="0" sz="1800">
                <a:solidFill>
                  <a:srgbClr val="16375E"/>
                </a:solidFill>
                <a:latin typeface="Calibri"/>
                <a:cs typeface="Calibri"/>
              </a:rPr>
              <a:t> and</a:t>
            </a:r>
            <a:r>
              <a:rPr dirty="0" sz="1800" spc="-15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6375E"/>
                </a:solidFill>
                <a:latin typeface="Calibri"/>
                <a:cs typeface="Calibri"/>
              </a:rPr>
              <a:t>body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5220" y="4135819"/>
            <a:ext cx="822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F6128"/>
                </a:solidFill>
                <a:latin typeface="Calibri"/>
                <a:cs typeface="Calibri"/>
              </a:rPr>
              <a:t>In</a:t>
            </a:r>
            <a:r>
              <a:rPr dirty="0" sz="1800" spc="-75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F6128"/>
                </a:solidFill>
                <a:latin typeface="Calibri"/>
                <a:cs typeface="Calibri"/>
              </a:rPr>
              <a:t>plants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9723" y="4135819"/>
            <a:ext cx="1206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4654"/>
                </a:solidFill>
                <a:latin typeface="Calibri"/>
                <a:cs typeface="Calibri"/>
              </a:rPr>
              <a:t>From</a:t>
            </a:r>
            <a:r>
              <a:rPr dirty="0" sz="1800" spc="-35">
                <a:solidFill>
                  <a:srgbClr val="FF4654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4654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FF4654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4654"/>
                </a:solidFill>
                <a:latin typeface="Calibri"/>
                <a:cs typeface="Calibri"/>
              </a:rPr>
              <a:t>lab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89148" y="4623815"/>
            <a:ext cx="312420" cy="1186180"/>
            <a:chOff x="3089148" y="4623815"/>
            <a:chExt cx="312420" cy="118618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9148" y="4623815"/>
              <a:ext cx="312419" cy="11856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45357" y="4645913"/>
              <a:ext cx="0" cy="962660"/>
            </a:xfrm>
            <a:custGeom>
              <a:avLst/>
              <a:gdLst/>
              <a:ahLst/>
              <a:cxnLst/>
              <a:rect l="l" t="t" r="r" b="b"/>
              <a:pathLst>
                <a:path w="0" h="962660">
                  <a:moveTo>
                    <a:pt x="0" y="0"/>
                  </a:moveTo>
                  <a:lnTo>
                    <a:pt x="0" y="962279"/>
                  </a:lnTo>
                </a:path>
              </a:pathLst>
            </a:custGeom>
            <a:ln w="25399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00913" y="553199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047232" y="4623815"/>
            <a:ext cx="312420" cy="1186180"/>
            <a:chOff x="6047232" y="4623815"/>
            <a:chExt cx="312420" cy="118618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7232" y="4623815"/>
              <a:ext cx="312419" cy="11856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03442" y="4645913"/>
              <a:ext cx="0" cy="962660"/>
            </a:xfrm>
            <a:custGeom>
              <a:avLst/>
              <a:gdLst/>
              <a:ahLst/>
              <a:cxnLst/>
              <a:rect l="l" t="t" r="r" b="b"/>
              <a:pathLst>
                <a:path w="0" h="962660">
                  <a:moveTo>
                    <a:pt x="0" y="0"/>
                  </a:moveTo>
                  <a:lnTo>
                    <a:pt x="0" y="962279"/>
                  </a:lnTo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158997" y="553199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8913876" y="4623815"/>
            <a:ext cx="312420" cy="1186180"/>
            <a:chOff x="8913876" y="4623815"/>
            <a:chExt cx="312420" cy="118618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3876" y="4623815"/>
              <a:ext cx="312419" cy="118567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070086" y="4645913"/>
              <a:ext cx="0" cy="962660"/>
            </a:xfrm>
            <a:custGeom>
              <a:avLst/>
              <a:gdLst/>
              <a:ahLst/>
              <a:cxnLst/>
              <a:rect l="l" t="t" r="r" b="b"/>
              <a:pathLst>
                <a:path w="0" h="962660">
                  <a:moveTo>
                    <a:pt x="0" y="0"/>
                  </a:moveTo>
                  <a:lnTo>
                    <a:pt x="0" y="962279"/>
                  </a:lnTo>
                </a:path>
              </a:pathLst>
            </a:custGeom>
            <a:ln w="25400">
              <a:solidFill>
                <a:srgbClr val="FF46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025641" y="553199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46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514474" y="5761229"/>
            <a:ext cx="162750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1F487C"/>
                </a:solidFill>
                <a:latin typeface="Calibri"/>
                <a:cs typeface="Calibri"/>
              </a:rPr>
              <a:t>Anandamide,</a:t>
            </a:r>
            <a:r>
              <a:rPr dirty="0" sz="1600" spc="-25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487C"/>
                </a:solidFill>
                <a:latin typeface="Calibri"/>
                <a:cs typeface="Calibri"/>
              </a:rPr>
              <a:t>2-AG,</a:t>
            </a:r>
            <a:endParaRPr sz="1600">
              <a:latin typeface="Calibri"/>
              <a:cs typeface="Calibri"/>
            </a:endParaRPr>
          </a:p>
          <a:p>
            <a:pPr algn="ctr" marL="251460" marR="242570">
              <a:lnSpc>
                <a:spcPct val="100000"/>
              </a:lnSpc>
            </a:pPr>
            <a:r>
              <a:rPr dirty="0" sz="1600" spc="-5" i="1">
                <a:solidFill>
                  <a:srgbClr val="1F487C"/>
                </a:solidFill>
                <a:latin typeface="Calibri"/>
                <a:cs typeface="Calibri"/>
              </a:rPr>
              <a:t>Noladin</a:t>
            </a:r>
            <a:r>
              <a:rPr dirty="0" sz="1600" spc="-50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487C"/>
                </a:solidFill>
                <a:latin typeface="Calibri"/>
                <a:cs typeface="Calibri"/>
              </a:rPr>
              <a:t>ether </a:t>
            </a:r>
            <a:r>
              <a:rPr dirty="0" sz="1600" spc="-350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487C"/>
                </a:solidFill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1962" y="5743797"/>
            <a:ext cx="19735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4F6128"/>
                </a:solidFill>
                <a:latin typeface="Calibri"/>
                <a:cs typeface="Calibri"/>
              </a:rPr>
              <a:t>THC,</a:t>
            </a:r>
            <a:r>
              <a:rPr dirty="0" sz="1600" spc="10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4F6128"/>
                </a:solidFill>
                <a:latin typeface="Calibri"/>
                <a:cs typeface="Calibri"/>
              </a:rPr>
              <a:t>CBD,</a:t>
            </a:r>
            <a:r>
              <a:rPr dirty="0" sz="1600" spc="10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4F6128"/>
                </a:solidFill>
                <a:latin typeface="Calibri"/>
                <a:cs typeface="Calibri"/>
              </a:rPr>
              <a:t>CBG,</a:t>
            </a:r>
            <a:r>
              <a:rPr dirty="0" sz="1600" spc="25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40" i="1">
                <a:solidFill>
                  <a:srgbClr val="4F6128"/>
                </a:solidFill>
                <a:latin typeface="Calibri"/>
                <a:cs typeface="Calibri"/>
              </a:rPr>
              <a:t>CBDV, </a:t>
            </a:r>
            <a:r>
              <a:rPr dirty="0" sz="1600" spc="-35" i="1">
                <a:solidFill>
                  <a:srgbClr val="4F6128"/>
                </a:solidFill>
                <a:latin typeface="Calibri"/>
                <a:cs typeface="Calibri"/>
              </a:rPr>
              <a:t> THCV,</a:t>
            </a:r>
            <a:r>
              <a:rPr dirty="0" sz="1600" spc="10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4F6128"/>
                </a:solidFill>
                <a:latin typeface="Calibri"/>
                <a:cs typeface="Calibri"/>
              </a:rPr>
              <a:t>CBC,</a:t>
            </a:r>
            <a:r>
              <a:rPr dirty="0" sz="1600" spc="30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4F6128"/>
                </a:solidFill>
                <a:latin typeface="Calibri"/>
                <a:cs typeface="Calibri"/>
              </a:rPr>
              <a:t>CBN,</a:t>
            </a:r>
            <a:r>
              <a:rPr dirty="0" sz="1600" spc="25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4F6128"/>
                </a:solidFill>
                <a:latin typeface="Calibri"/>
                <a:cs typeface="Calibri"/>
              </a:rPr>
              <a:t>THCVA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 i="1">
                <a:solidFill>
                  <a:srgbClr val="4F6128"/>
                </a:solidFill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0056" y="5761229"/>
            <a:ext cx="187706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FF4654"/>
                </a:solidFill>
                <a:latin typeface="Calibri"/>
                <a:cs typeface="Calibri"/>
              </a:rPr>
              <a:t>Nabilone, HU-210, AB- </a:t>
            </a:r>
            <a:r>
              <a:rPr dirty="0" sz="1600" spc="-350" i="1">
                <a:solidFill>
                  <a:srgbClr val="FF465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4654"/>
                </a:solidFill>
                <a:latin typeface="Calibri"/>
                <a:cs typeface="Calibri"/>
              </a:rPr>
              <a:t>PINACA,</a:t>
            </a:r>
            <a:r>
              <a:rPr dirty="0" sz="1600" spc="-5" i="1">
                <a:solidFill>
                  <a:srgbClr val="FF465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4654"/>
                </a:solidFill>
                <a:latin typeface="Calibri"/>
                <a:cs typeface="Calibri"/>
              </a:rPr>
              <a:t>JWH-018,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15" i="1">
                <a:solidFill>
                  <a:srgbClr val="FF4654"/>
                </a:solidFill>
                <a:latin typeface="Calibri"/>
                <a:cs typeface="Calibri"/>
              </a:rPr>
              <a:t>etc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0589" y="165609"/>
            <a:ext cx="86213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F6128"/>
                </a:solidFill>
                <a:latin typeface="Calibri"/>
                <a:cs typeface="Calibri"/>
              </a:rPr>
              <a:t>Cannabidiol (CBD)</a:t>
            </a:r>
            <a:r>
              <a:rPr dirty="0" sz="2400" spc="15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F6128"/>
                </a:solidFill>
                <a:latin typeface="Calibri"/>
                <a:cs typeface="Calibri"/>
              </a:rPr>
              <a:t>modulates</a:t>
            </a:r>
            <a:r>
              <a:rPr dirty="0" sz="2400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4F6128"/>
                </a:solidFill>
                <a:latin typeface="Calibri"/>
                <a:cs typeface="Calibri"/>
              </a:rPr>
              <a:t>many</a:t>
            </a:r>
            <a:r>
              <a:rPr dirty="0" sz="2400" spc="-10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F6128"/>
                </a:solidFill>
                <a:latin typeface="Calibri"/>
                <a:cs typeface="Calibri"/>
              </a:rPr>
              <a:t>of</a:t>
            </a:r>
            <a:r>
              <a:rPr dirty="0" sz="2400" spc="-10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dirty="0" sz="2400" spc="15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F6128"/>
                </a:solidFill>
                <a:latin typeface="Calibri"/>
                <a:cs typeface="Calibri"/>
              </a:rPr>
              <a:t>effects</a:t>
            </a:r>
            <a:r>
              <a:rPr dirty="0" sz="2400" spc="5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F6128"/>
                </a:solidFill>
                <a:latin typeface="Calibri"/>
                <a:cs typeface="Calibri"/>
              </a:rPr>
              <a:t>of</a:t>
            </a:r>
            <a:r>
              <a:rPr dirty="0" sz="2400" spc="-10" b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F6128"/>
                </a:solidFill>
                <a:latin typeface="Calibri"/>
                <a:cs typeface="Calibri"/>
              </a:rPr>
              <a:t>THC in cannabis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6871" y="1267968"/>
            <a:ext cx="2342387" cy="22326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37891" y="1917437"/>
            <a:ext cx="30918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latin typeface="Calibri"/>
                <a:cs typeface="Calibri"/>
              </a:rPr>
              <a:t>THC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and</a:t>
            </a:r>
            <a:r>
              <a:rPr dirty="0" sz="4000" spc="-4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CBD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7891" y="5002481"/>
            <a:ext cx="22225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latin typeface="Calibri"/>
                <a:cs typeface="Calibri"/>
              </a:rPr>
              <a:t>THC</a:t>
            </a:r>
            <a:r>
              <a:rPr dirty="0" sz="4000" spc="-3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only</a:t>
            </a:r>
            <a:r>
              <a:rPr dirty="0" sz="4000" spc="-5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3700" y="3762755"/>
            <a:ext cx="3096755" cy="28063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421505" cy="6858000"/>
            <a:chOff x="0" y="0"/>
            <a:chExt cx="442150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421505" cy="6858000"/>
            </a:xfrm>
            <a:custGeom>
              <a:avLst/>
              <a:gdLst/>
              <a:ahLst/>
              <a:cxnLst/>
              <a:rect l="l" t="t" r="r" b="b"/>
              <a:pathLst>
                <a:path w="4421505" h="6858000">
                  <a:moveTo>
                    <a:pt x="43520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13358" y="6858000"/>
                  </a:lnTo>
                  <a:lnTo>
                    <a:pt x="1145171" y="6782206"/>
                  </a:lnTo>
                  <a:lnTo>
                    <a:pt x="1185994" y="6757203"/>
                  </a:lnTo>
                  <a:lnTo>
                    <a:pt x="1226626" y="6731923"/>
                  </a:lnTo>
                  <a:lnTo>
                    <a:pt x="1267067" y="6706365"/>
                  </a:lnTo>
                  <a:lnTo>
                    <a:pt x="1307316" y="6680532"/>
                  </a:lnTo>
                  <a:lnTo>
                    <a:pt x="1347370" y="6654424"/>
                  </a:lnTo>
                  <a:lnTo>
                    <a:pt x="1387229" y="6628043"/>
                  </a:lnTo>
                  <a:lnTo>
                    <a:pt x="1426892" y="6601391"/>
                  </a:lnTo>
                  <a:lnTo>
                    <a:pt x="1466356" y="6574468"/>
                  </a:lnTo>
                  <a:lnTo>
                    <a:pt x="1505622" y="6547277"/>
                  </a:lnTo>
                  <a:lnTo>
                    <a:pt x="1544686" y="6519817"/>
                  </a:lnTo>
                  <a:lnTo>
                    <a:pt x="1583549" y="6492092"/>
                  </a:lnTo>
                  <a:lnTo>
                    <a:pt x="1622209" y="6464101"/>
                  </a:lnTo>
                  <a:lnTo>
                    <a:pt x="1660663" y="6435847"/>
                  </a:lnTo>
                  <a:lnTo>
                    <a:pt x="1698912" y="6407330"/>
                  </a:lnTo>
                  <a:lnTo>
                    <a:pt x="1736954" y="6378552"/>
                  </a:lnTo>
                  <a:lnTo>
                    <a:pt x="1774787" y="6349515"/>
                  </a:lnTo>
                  <a:lnTo>
                    <a:pt x="1812410" y="6320219"/>
                  </a:lnTo>
                  <a:lnTo>
                    <a:pt x="1849822" y="6290666"/>
                  </a:lnTo>
                  <a:lnTo>
                    <a:pt x="1887022" y="6260857"/>
                  </a:lnTo>
                  <a:lnTo>
                    <a:pt x="1924008" y="6230794"/>
                  </a:lnTo>
                  <a:lnTo>
                    <a:pt x="1960778" y="6200478"/>
                  </a:lnTo>
                  <a:lnTo>
                    <a:pt x="1997332" y="6169910"/>
                  </a:lnTo>
                  <a:lnTo>
                    <a:pt x="2033668" y="6139091"/>
                  </a:lnTo>
                  <a:lnTo>
                    <a:pt x="2069785" y="6108024"/>
                  </a:lnTo>
                  <a:lnTo>
                    <a:pt x="2105681" y="6076709"/>
                  </a:lnTo>
                  <a:lnTo>
                    <a:pt x="2141356" y="6045147"/>
                  </a:lnTo>
                  <a:lnTo>
                    <a:pt x="2176807" y="6013340"/>
                  </a:lnTo>
                  <a:lnTo>
                    <a:pt x="2212034" y="5981289"/>
                  </a:lnTo>
                  <a:lnTo>
                    <a:pt x="2247035" y="5948996"/>
                  </a:lnTo>
                  <a:lnTo>
                    <a:pt x="2281809" y="5916462"/>
                  </a:lnTo>
                  <a:lnTo>
                    <a:pt x="2316354" y="5883687"/>
                  </a:lnTo>
                  <a:lnTo>
                    <a:pt x="2350670" y="5850675"/>
                  </a:lnTo>
                  <a:lnTo>
                    <a:pt x="2384755" y="5817425"/>
                  </a:lnTo>
                  <a:lnTo>
                    <a:pt x="2418607" y="5783939"/>
                  </a:lnTo>
                  <a:lnTo>
                    <a:pt x="2452225" y="5750219"/>
                  </a:lnTo>
                  <a:lnTo>
                    <a:pt x="2485608" y="5716266"/>
                  </a:lnTo>
                  <a:lnTo>
                    <a:pt x="2518755" y="5682080"/>
                  </a:lnTo>
                  <a:lnTo>
                    <a:pt x="2551664" y="5647664"/>
                  </a:lnTo>
                  <a:lnTo>
                    <a:pt x="2584335" y="5613019"/>
                  </a:lnTo>
                  <a:lnTo>
                    <a:pt x="2616764" y="5578146"/>
                  </a:lnTo>
                  <a:lnTo>
                    <a:pt x="2648952" y="5543047"/>
                  </a:lnTo>
                  <a:lnTo>
                    <a:pt x="2680897" y="5507722"/>
                  </a:lnTo>
                  <a:lnTo>
                    <a:pt x="2712598" y="5472173"/>
                  </a:lnTo>
                  <a:lnTo>
                    <a:pt x="2744053" y="5436402"/>
                  </a:lnTo>
                  <a:lnTo>
                    <a:pt x="2775260" y="5400409"/>
                  </a:lnTo>
                  <a:lnTo>
                    <a:pt x="2806220" y="5364197"/>
                  </a:lnTo>
                  <a:lnTo>
                    <a:pt x="2836930" y="5327766"/>
                  </a:lnTo>
                  <a:lnTo>
                    <a:pt x="2867389" y="5291117"/>
                  </a:lnTo>
                  <a:lnTo>
                    <a:pt x="2897595" y="5254253"/>
                  </a:lnTo>
                  <a:lnTo>
                    <a:pt x="2927548" y="5217174"/>
                  </a:lnTo>
                  <a:lnTo>
                    <a:pt x="2957246" y="5179882"/>
                  </a:lnTo>
                  <a:lnTo>
                    <a:pt x="2986687" y="5142377"/>
                  </a:lnTo>
                  <a:lnTo>
                    <a:pt x="3015871" y="5104662"/>
                  </a:lnTo>
                  <a:lnTo>
                    <a:pt x="3044796" y="5066738"/>
                  </a:lnTo>
                  <a:lnTo>
                    <a:pt x="3073461" y="5028606"/>
                  </a:lnTo>
                  <a:lnTo>
                    <a:pt x="3101864" y="4990267"/>
                  </a:lnTo>
                  <a:lnTo>
                    <a:pt x="3130004" y="4951722"/>
                  </a:lnTo>
                  <a:lnTo>
                    <a:pt x="3157880" y="4912974"/>
                  </a:lnTo>
                  <a:lnTo>
                    <a:pt x="3185491" y="4874023"/>
                  </a:lnTo>
                  <a:lnTo>
                    <a:pt x="3212834" y="4834870"/>
                  </a:lnTo>
                  <a:lnTo>
                    <a:pt x="3239909" y="4795518"/>
                  </a:lnTo>
                  <a:lnTo>
                    <a:pt x="3266715" y="4755967"/>
                  </a:lnTo>
                  <a:lnTo>
                    <a:pt x="3293250" y="4716218"/>
                  </a:lnTo>
                  <a:lnTo>
                    <a:pt x="3319512" y="4676273"/>
                  </a:lnTo>
                  <a:lnTo>
                    <a:pt x="3345501" y="4636134"/>
                  </a:lnTo>
                  <a:lnTo>
                    <a:pt x="3371215" y="4595801"/>
                  </a:lnTo>
                  <a:lnTo>
                    <a:pt x="3396653" y="4555276"/>
                  </a:lnTo>
                  <a:lnTo>
                    <a:pt x="3421814" y="4514560"/>
                  </a:lnTo>
                  <a:lnTo>
                    <a:pt x="3446695" y="4473655"/>
                  </a:lnTo>
                  <a:lnTo>
                    <a:pt x="3471297" y="4432562"/>
                  </a:lnTo>
                  <a:lnTo>
                    <a:pt x="3495617" y="4391282"/>
                  </a:lnTo>
                  <a:lnTo>
                    <a:pt x="3519654" y="4349816"/>
                  </a:lnTo>
                  <a:lnTo>
                    <a:pt x="3543407" y="4308166"/>
                  </a:lnTo>
                  <a:lnTo>
                    <a:pt x="3566874" y="4266334"/>
                  </a:lnTo>
                  <a:lnTo>
                    <a:pt x="3590055" y="4224320"/>
                  </a:lnTo>
                  <a:lnTo>
                    <a:pt x="3612947" y="4182126"/>
                  </a:lnTo>
                  <a:lnTo>
                    <a:pt x="3635550" y="4139753"/>
                  </a:lnTo>
                  <a:lnTo>
                    <a:pt x="3657863" y="4097202"/>
                  </a:lnTo>
                  <a:lnTo>
                    <a:pt x="3679883" y="4054476"/>
                  </a:lnTo>
                  <a:lnTo>
                    <a:pt x="3701610" y="4011574"/>
                  </a:lnTo>
                  <a:lnTo>
                    <a:pt x="3723042" y="3968499"/>
                  </a:lnTo>
                  <a:lnTo>
                    <a:pt x="3744178" y="3925252"/>
                  </a:lnTo>
                  <a:lnTo>
                    <a:pt x="3765016" y="3881834"/>
                  </a:lnTo>
                  <a:lnTo>
                    <a:pt x="3785556" y="3838246"/>
                  </a:lnTo>
                  <a:lnTo>
                    <a:pt x="3805796" y="3794490"/>
                  </a:lnTo>
                  <a:lnTo>
                    <a:pt x="3825734" y="3750567"/>
                  </a:lnTo>
                  <a:lnTo>
                    <a:pt x="3845370" y="3706479"/>
                  </a:lnTo>
                  <a:lnTo>
                    <a:pt x="3864702" y="3662226"/>
                  </a:lnTo>
                  <a:lnTo>
                    <a:pt x="3883728" y="3617811"/>
                  </a:lnTo>
                  <a:lnTo>
                    <a:pt x="3902448" y="3573233"/>
                  </a:lnTo>
                  <a:lnTo>
                    <a:pt x="3920859" y="3528496"/>
                  </a:lnTo>
                  <a:lnTo>
                    <a:pt x="3938962" y="3483600"/>
                  </a:lnTo>
                  <a:lnTo>
                    <a:pt x="3956753" y="3438546"/>
                  </a:lnTo>
                  <a:lnTo>
                    <a:pt x="3974233" y="3393335"/>
                  </a:lnTo>
                  <a:lnTo>
                    <a:pt x="3991399" y="3347970"/>
                  </a:lnTo>
                  <a:lnTo>
                    <a:pt x="4008251" y="3302451"/>
                  </a:lnTo>
                  <a:lnTo>
                    <a:pt x="4024786" y="3256780"/>
                  </a:lnTo>
                  <a:lnTo>
                    <a:pt x="4041005" y="3210958"/>
                  </a:lnTo>
                  <a:lnTo>
                    <a:pt x="4056905" y="3164986"/>
                  </a:lnTo>
                  <a:lnTo>
                    <a:pt x="4072484" y="3118866"/>
                  </a:lnTo>
                  <a:lnTo>
                    <a:pt x="4087743" y="3072598"/>
                  </a:lnTo>
                  <a:lnTo>
                    <a:pt x="4102679" y="3026185"/>
                  </a:lnTo>
                  <a:lnTo>
                    <a:pt x="4117291" y="2979628"/>
                  </a:lnTo>
                  <a:lnTo>
                    <a:pt x="4131578" y="2932928"/>
                  </a:lnTo>
                  <a:lnTo>
                    <a:pt x="4145538" y="2886086"/>
                  </a:lnTo>
                  <a:lnTo>
                    <a:pt x="4159170" y="2839103"/>
                  </a:lnTo>
                  <a:lnTo>
                    <a:pt x="4172473" y="2791982"/>
                  </a:lnTo>
                  <a:lnTo>
                    <a:pt x="4185446" y="2744723"/>
                  </a:lnTo>
                  <a:lnTo>
                    <a:pt x="4198086" y="2697327"/>
                  </a:lnTo>
                  <a:lnTo>
                    <a:pt x="4210394" y="2649796"/>
                  </a:lnTo>
                  <a:lnTo>
                    <a:pt x="4222367" y="2602132"/>
                  </a:lnTo>
                  <a:lnTo>
                    <a:pt x="4234004" y="2554335"/>
                  </a:lnTo>
                  <a:lnTo>
                    <a:pt x="4245304" y="2506407"/>
                  </a:lnTo>
                  <a:lnTo>
                    <a:pt x="4256265" y="2458350"/>
                  </a:lnTo>
                  <a:lnTo>
                    <a:pt x="4266887" y="2410163"/>
                  </a:lnTo>
                  <a:lnTo>
                    <a:pt x="4277167" y="2361850"/>
                  </a:lnTo>
                  <a:lnTo>
                    <a:pt x="4287105" y="2313411"/>
                  </a:lnTo>
                  <a:lnTo>
                    <a:pt x="4296699" y="2264847"/>
                  </a:lnTo>
                  <a:lnTo>
                    <a:pt x="4305948" y="2216161"/>
                  </a:lnTo>
                  <a:lnTo>
                    <a:pt x="4314850" y="2167352"/>
                  </a:lnTo>
                  <a:lnTo>
                    <a:pt x="4323405" y="2118423"/>
                  </a:lnTo>
                  <a:lnTo>
                    <a:pt x="4331611" y="2069375"/>
                  </a:lnTo>
                  <a:lnTo>
                    <a:pt x="4339466" y="2020209"/>
                  </a:lnTo>
                  <a:lnTo>
                    <a:pt x="4346969" y="1970926"/>
                  </a:lnTo>
                  <a:lnTo>
                    <a:pt x="4354119" y="1921529"/>
                  </a:lnTo>
                  <a:lnTo>
                    <a:pt x="4360915" y="1872017"/>
                  </a:lnTo>
                  <a:lnTo>
                    <a:pt x="4367355" y="1822393"/>
                  </a:lnTo>
                  <a:lnTo>
                    <a:pt x="4373438" y="1772658"/>
                  </a:lnTo>
                  <a:lnTo>
                    <a:pt x="4379163" y="1722813"/>
                  </a:lnTo>
                  <a:lnTo>
                    <a:pt x="4384528" y="1672859"/>
                  </a:lnTo>
                  <a:lnTo>
                    <a:pt x="4389532" y="1622798"/>
                  </a:lnTo>
                  <a:lnTo>
                    <a:pt x="4394173" y="1572631"/>
                  </a:lnTo>
                  <a:lnTo>
                    <a:pt x="4398451" y="1522359"/>
                  </a:lnTo>
                  <a:lnTo>
                    <a:pt x="4402364" y="1471985"/>
                  </a:lnTo>
                  <a:lnTo>
                    <a:pt x="4405910" y="1421508"/>
                  </a:lnTo>
                  <a:lnTo>
                    <a:pt x="4409089" y="1370931"/>
                  </a:lnTo>
                  <a:lnTo>
                    <a:pt x="4411899" y="1320254"/>
                  </a:lnTo>
                  <a:lnTo>
                    <a:pt x="4414338" y="1269480"/>
                  </a:lnTo>
                  <a:lnTo>
                    <a:pt x="4416406" y="1218609"/>
                  </a:lnTo>
                  <a:lnTo>
                    <a:pt x="4418101" y="1167642"/>
                  </a:lnTo>
                  <a:lnTo>
                    <a:pt x="4419421" y="1116582"/>
                  </a:lnTo>
                  <a:lnTo>
                    <a:pt x="4420366" y="1065429"/>
                  </a:lnTo>
                  <a:lnTo>
                    <a:pt x="4420934" y="1014184"/>
                  </a:lnTo>
                  <a:lnTo>
                    <a:pt x="4421124" y="962850"/>
                  </a:lnTo>
                  <a:lnTo>
                    <a:pt x="4420942" y="912560"/>
                  </a:lnTo>
                  <a:lnTo>
                    <a:pt x="4420397" y="862357"/>
                  </a:lnTo>
                  <a:lnTo>
                    <a:pt x="4419490" y="812242"/>
                  </a:lnTo>
                  <a:lnTo>
                    <a:pt x="4418223" y="762216"/>
                  </a:lnTo>
                  <a:lnTo>
                    <a:pt x="4416596" y="712280"/>
                  </a:lnTo>
                  <a:lnTo>
                    <a:pt x="4414611" y="662437"/>
                  </a:lnTo>
                  <a:lnTo>
                    <a:pt x="4412270" y="612686"/>
                  </a:lnTo>
                  <a:lnTo>
                    <a:pt x="4409573" y="563029"/>
                  </a:lnTo>
                  <a:lnTo>
                    <a:pt x="4406522" y="513467"/>
                  </a:lnTo>
                  <a:lnTo>
                    <a:pt x="4403118" y="464002"/>
                  </a:lnTo>
                  <a:lnTo>
                    <a:pt x="4399362" y="414635"/>
                  </a:lnTo>
                  <a:lnTo>
                    <a:pt x="4395255" y="365366"/>
                  </a:lnTo>
                  <a:lnTo>
                    <a:pt x="4390799" y="316198"/>
                  </a:lnTo>
                  <a:lnTo>
                    <a:pt x="4385995" y="267131"/>
                  </a:lnTo>
                  <a:lnTo>
                    <a:pt x="4352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32275" cy="6858000"/>
            </a:xfrm>
            <a:custGeom>
              <a:avLst/>
              <a:gdLst/>
              <a:ahLst/>
              <a:cxnLst/>
              <a:rect l="l" t="t" r="r" b="b"/>
              <a:pathLst>
                <a:path w="4232275" h="6858000">
                  <a:moveTo>
                    <a:pt x="416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5045" y="6858000"/>
                  </a:lnTo>
                  <a:lnTo>
                    <a:pt x="757986" y="6800151"/>
                  </a:lnTo>
                  <a:lnTo>
                    <a:pt x="800126" y="6777061"/>
                  </a:lnTo>
                  <a:lnTo>
                    <a:pt x="842079" y="6753675"/>
                  </a:lnTo>
                  <a:lnTo>
                    <a:pt x="883845" y="6729996"/>
                  </a:lnTo>
                  <a:lnTo>
                    <a:pt x="925423" y="6706024"/>
                  </a:lnTo>
                  <a:lnTo>
                    <a:pt x="966810" y="6681761"/>
                  </a:lnTo>
                  <a:lnTo>
                    <a:pt x="1008006" y="6657209"/>
                  </a:lnTo>
                  <a:lnTo>
                    <a:pt x="1049009" y="6632368"/>
                  </a:lnTo>
                  <a:lnTo>
                    <a:pt x="1089817" y="6607241"/>
                  </a:lnTo>
                  <a:lnTo>
                    <a:pt x="1130430" y="6581828"/>
                  </a:lnTo>
                  <a:lnTo>
                    <a:pt x="1170846" y="6556130"/>
                  </a:lnTo>
                  <a:lnTo>
                    <a:pt x="1211063" y="6530151"/>
                  </a:lnTo>
                  <a:lnTo>
                    <a:pt x="1251081" y="6503890"/>
                  </a:lnTo>
                  <a:lnTo>
                    <a:pt x="1290897" y="6477349"/>
                  </a:lnTo>
                  <a:lnTo>
                    <a:pt x="1330510" y="6450529"/>
                  </a:lnTo>
                  <a:lnTo>
                    <a:pt x="1369919" y="6423433"/>
                  </a:lnTo>
                  <a:lnTo>
                    <a:pt x="1409123" y="6396061"/>
                  </a:lnTo>
                  <a:lnTo>
                    <a:pt x="1448120" y="6368415"/>
                  </a:lnTo>
                  <a:lnTo>
                    <a:pt x="1486909" y="6340495"/>
                  </a:lnTo>
                  <a:lnTo>
                    <a:pt x="1525487" y="6312305"/>
                  </a:lnTo>
                  <a:lnTo>
                    <a:pt x="1563855" y="6283844"/>
                  </a:lnTo>
                  <a:lnTo>
                    <a:pt x="1602011" y="6255115"/>
                  </a:lnTo>
                  <a:lnTo>
                    <a:pt x="1639952" y="6226118"/>
                  </a:lnTo>
                  <a:lnTo>
                    <a:pt x="1677678" y="6196855"/>
                  </a:lnTo>
                  <a:lnTo>
                    <a:pt x="1715188" y="6167328"/>
                  </a:lnTo>
                  <a:lnTo>
                    <a:pt x="1752479" y="6137538"/>
                  </a:lnTo>
                  <a:lnTo>
                    <a:pt x="1789551" y="6107486"/>
                  </a:lnTo>
                  <a:lnTo>
                    <a:pt x="1826402" y="6077174"/>
                  </a:lnTo>
                  <a:lnTo>
                    <a:pt x="1863030" y="6046603"/>
                  </a:lnTo>
                  <a:lnTo>
                    <a:pt x="1899436" y="6015775"/>
                  </a:lnTo>
                  <a:lnTo>
                    <a:pt x="1935616" y="5984690"/>
                  </a:lnTo>
                  <a:lnTo>
                    <a:pt x="1971569" y="5953351"/>
                  </a:lnTo>
                  <a:lnTo>
                    <a:pt x="2007295" y="5921758"/>
                  </a:lnTo>
                  <a:lnTo>
                    <a:pt x="2042791" y="5889914"/>
                  </a:lnTo>
                  <a:lnTo>
                    <a:pt x="2078057" y="5857819"/>
                  </a:lnTo>
                  <a:lnTo>
                    <a:pt x="2113090" y="5825475"/>
                  </a:lnTo>
                  <a:lnTo>
                    <a:pt x="2147891" y="5792883"/>
                  </a:lnTo>
                  <a:lnTo>
                    <a:pt x="2182456" y="5760045"/>
                  </a:lnTo>
                  <a:lnTo>
                    <a:pt x="2216785" y="5726962"/>
                  </a:lnTo>
                  <a:lnTo>
                    <a:pt x="2250876" y="5693635"/>
                  </a:lnTo>
                  <a:lnTo>
                    <a:pt x="2284729" y="5660067"/>
                  </a:lnTo>
                  <a:lnTo>
                    <a:pt x="2318341" y="5626257"/>
                  </a:lnTo>
                  <a:lnTo>
                    <a:pt x="2351711" y="5592209"/>
                  </a:lnTo>
                  <a:lnTo>
                    <a:pt x="2384838" y="5557922"/>
                  </a:lnTo>
                  <a:lnTo>
                    <a:pt x="2417720" y="5523399"/>
                  </a:lnTo>
                  <a:lnTo>
                    <a:pt x="2450356" y="5488641"/>
                  </a:lnTo>
                  <a:lnTo>
                    <a:pt x="2482744" y="5453649"/>
                  </a:lnTo>
                  <a:lnTo>
                    <a:pt x="2514884" y="5418425"/>
                  </a:lnTo>
                  <a:lnTo>
                    <a:pt x="2546774" y="5382969"/>
                  </a:lnTo>
                  <a:lnTo>
                    <a:pt x="2578412" y="5347285"/>
                  </a:lnTo>
                  <a:lnTo>
                    <a:pt x="2609797" y="5311372"/>
                  </a:lnTo>
                  <a:lnTo>
                    <a:pt x="2640927" y="5275232"/>
                  </a:lnTo>
                  <a:lnTo>
                    <a:pt x="2671802" y="5238867"/>
                  </a:lnTo>
                  <a:lnTo>
                    <a:pt x="2702419" y="5202279"/>
                  </a:lnTo>
                  <a:lnTo>
                    <a:pt x="2732778" y="5165467"/>
                  </a:lnTo>
                  <a:lnTo>
                    <a:pt x="2762877" y="5128435"/>
                  </a:lnTo>
                  <a:lnTo>
                    <a:pt x="2792714" y="5091182"/>
                  </a:lnTo>
                  <a:lnTo>
                    <a:pt x="2822289" y="5053712"/>
                  </a:lnTo>
                  <a:lnTo>
                    <a:pt x="2851599" y="5016024"/>
                  </a:lnTo>
                  <a:lnTo>
                    <a:pt x="2880644" y="4978121"/>
                  </a:lnTo>
                  <a:lnTo>
                    <a:pt x="2909421" y="4940004"/>
                  </a:lnTo>
                  <a:lnTo>
                    <a:pt x="2937931" y="4901674"/>
                  </a:lnTo>
                  <a:lnTo>
                    <a:pt x="2966170" y="4863133"/>
                  </a:lnTo>
                  <a:lnTo>
                    <a:pt x="2994138" y="4824382"/>
                  </a:lnTo>
                  <a:lnTo>
                    <a:pt x="3021834" y="4785422"/>
                  </a:lnTo>
                  <a:lnTo>
                    <a:pt x="3049255" y="4746255"/>
                  </a:lnTo>
                  <a:lnTo>
                    <a:pt x="3076402" y="4706882"/>
                  </a:lnTo>
                  <a:lnTo>
                    <a:pt x="3103271" y="4667305"/>
                  </a:lnTo>
                  <a:lnTo>
                    <a:pt x="3129862" y="4627525"/>
                  </a:lnTo>
                  <a:lnTo>
                    <a:pt x="3156174" y="4587543"/>
                  </a:lnTo>
                  <a:lnTo>
                    <a:pt x="3182204" y="4547361"/>
                  </a:lnTo>
                  <a:lnTo>
                    <a:pt x="3207952" y="4506981"/>
                  </a:lnTo>
                  <a:lnTo>
                    <a:pt x="3233417" y="4466403"/>
                  </a:lnTo>
                  <a:lnTo>
                    <a:pt x="3258596" y="4425629"/>
                  </a:lnTo>
                  <a:lnTo>
                    <a:pt x="3283489" y="4384661"/>
                  </a:lnTo>
                  <a:lnTo>
                    <a:pt x="3308093" y="4343499"/>
                  </a:lnTo>
                  <a:lnTo>
                    <a:pt x="3332408" y="4302146"/>
                  </a:lnTo>
                  <a:lnTo>
                    <a:pt x="3356433" y="4260602"/>
                  </a:lnTo>
                  <a:lnTo>
                    <a:pt x="3380165" y="4218869"/>
                  </a:lnTo>
                  <a:lnTo>
                    <a:pt x="3403604" y="4176949"/>
                  </a:lnTo>
                  <a:lnTo>
                    <a:pt x="3426747" y="4134842"/>
                  </a:lnTo>
                  <a:lnTo>
                    <a:pt x="3449595" y="4092551"/>
                  </a:lnTo>
                  <a:lnTo>
                    <a:pt x="3472144" y="4050076"/>
                  </a:lnTo>
                  <a:lnTo>
                    <a:pt x="3494394" y="4007420"/>
                  </a:lnTo>
                  <a:lnTo>
                    <a:pt x="3516344" y="3964582"/>
                  </a:lnTo>
                  <a:lnTo>
                    <a:pt x="3537992" y="3921566"/>
                  </a:lnTo>
                  <a:lnTo>
                    <a:pt x="3559336" y="3878372"/>
                  </a:lnTo>
                  <a:lnTo>
                    <a:pt x="3580376" y="3835001"/>
                  </a:lnTo>
                  <a:lnTo>
                    <a:pt x="3601110" y="3791455"/>
                  </a:lnTo>
                  <a:lnTo>
                    <a:pt x="3621535" y="3747736"/>
                  </a:lnTo>
                  <a:lnTo>
                    <a:pt x="3641652" y="3703844"/>
                  </a:lnTo>
                  <a:lnTo>
                    <a:pt x="3661459" y="3659782"/>
                  </a:lnTo>
                  <a:lnTo>
                    <a:pt x="3680954" y="3615551"/>
                  </a:lnTo>
                  <a:lnTo>
                    <a:pt x="3700136" y="3571151"/>
                  </a:lnTo>
                  <a:lnTo>
                    <a:pt x="3719003" y="3526585"/>
                  </a:lnTo>
                  <a:lnTo>
                    <a:pt x="3737554" y="3481853"/>
                  </a:lnTo>
                  <a:lnTo>
                    <a:pt x="3755788" y="3436958"/>
                  </a:lnTo>
                  <a:lnTo>
                    <a:pt x="3773703" y="3391900"/>
                  </a:lnTo>
                  <a:lnTo>
                    <a:pt x="3791298" y="3346681"/>
                  </a:lnTo>
                  <a:lnTo>
                    <a:pt x="3808571" y="3301303"/>
                  </a:lnTo>
                  <a:lnTo>
                    <a:pt x="3825521" y="3255766"/>
                  </a:lnTo>
                  <a:lnTo>
                    <a:pt x="3842147" y="3210073"/>
                  </a:lnTo>
                  <a:lnTo>
                    <a:pt x="3858448" y="3164224"/>
                  </a:lnTo>
                  <a:lnTo>
                    <a:pt x="3874421" y="3118221"/>
                  </a:lnTo>
                  <a:lnTo>
                    <a:pt x="3890066" y="3072066"/>
                  </a:lnTo>
                  <a:lnTo>
                    <a:pt x="3905380" y="3025759"/>
                  </a:lnTo>
                  <a:lnTo>
                    <a:pt x="3920364" y="2979303"/>
                  </a:lnTo>
                  <a:lnTo>
                    <a:pt x="3935014" y="2932698"/>
                  </a:lnTo>
                  <a:lnTo>
                    <a:pt x="3949331" y="2885946"/>
                  </a:lnTo>
                  <a:lnTo>
                    <a:pt x="3963312" y="2839048"/>
                  </a:lnTo>
                  <a:lnTo>
                    <a:pt x="3976956" y="2792006"/>
                  </a:lnTo>
                  <a:lnTo>
                    <a:pt x="3990262" y="2744822"/>
                  </a:lnTo>
                  <a:lnTo>
                    <a:pt x="4003228" y="2697496"/>
                  </a:lnTo>
                  <a:lnTo>
                    <a:pt x="4015852" y="2650029"/>
                  </a:lnTo>
                  <a:lnTo>
                    <a:pt x="4028135" y="2602425"/>
                  </a:lnTo>
                  <a:lnTo>
                    <a:pt x="4040073" y="2554683"/>
                  </a:lnTo>
                  <a:lnTo>
                    <a:pt x="4051666" y="2506805"/>
                  </a:lnTo>
                  <a:lnTo>
                    <a:pt x="4062913" y="2458792"/>
                  </a:lnTo>
                  <a:lnTo>
                    <a:pt x="4073811" y="2410647"/>
                  </a:lnTo>
                  <a:lnTo>
                    <a:pt x="4084360" y="2362370"/>
                  </a:lnTo>
                  <a:lnTo>
                    <a:pt x="4094558" y="2313962"/>
                  </a:lnTo>
                  <a:lnTo>
                    <a:pt x="4104403" y="2265426"/>
                  </a:lnTo>
                  <a:lnTo>
                    <a:pt x="4113895" y="2216763"/>
                  </a:lnTo>
                  <a:lnTo>
                    <a:pt x="4123032" y="2167973"/>
                  </a:lnTo>
                  <a:lnTo>
                    <a:pt x="4131812" y="2119059"/>
                  </a:lnTo>
                  <a:lnTo>
                    <a:pt x="4140235" y="2070021"/>
                  </a:lnTo>
                  <a:lnTo>
                    <a:pt x="4148298" y="2020861"/>
                  </a:lnTo>
                  <a:lnTo>
                    <a:pt x="4156000" y="1971581"/>
                  </a:lnTo>
                  <a:lnTo>
                    <a:pt x="4163340" y="1922182"/>
                  </a:lnTo>
                  <a:lnTo>
                    <a:pt x="4170317" y="1872666"/>
                  </a:lnTo>
                  <a:lnTo>
                    <a:pt x="4176929" y="1823033"/>
                  </a:lnTo>
                  <a:lnTo>
                    <a:pt x="4183174" y="1773285"/>
                  </a:lnTo>
                  <a:lnTo>
                    <a:pt x="4189052" y="1723424"/>
                  </a:lnTo>
                  <a:lnTo>
                    <a:pt x="4194561" y="1673450"/>
                  </a:lnTo>
                  <a:lnTo>
                    <a:pt x="4199699" y="1623366"/>
                  </a:lnTo>
                  <a:lnTo>
                    <a:pt x="4204466" y="1573173"/>
                  </a:lnTo>
                  <a:lnTo>
                    <a:pt x="4208859" y="1522872"/>
                  </a:lnTo>
                  <a:lnTo>
                    <a:pt x="4212878" y="1472464"/>
                  </a:lnTo>
                  <a:lnTo>
                    <a:pt x="4216520" y="1421951"/>
                  </a:lnTo>
                  <a:lnTo>
                    <a:pt x="4219785" y="1371334"/>
                  </a:lnTo>
                  <a:lnTo>
                    <a:pt x="4222671" y="1320616"/>
                  </a:lnTo>
                  <a:lnTo>
                    <a:pt x="4225177" y="1269796"/>
                  </a:lnTo>
                  <a:lnTo>
                    <a:pt x="4227301" y="1218877"/>
                  </a:lnTo>
                  <a:lnTo>
                    <a:pt x="4229042" y="1167859"/>
                  </a:lnTo>
                  <a:lnTo>
                    <a:pt x="4230399" y="1116745"/>
                  </a:lnTo>
                  <a:lnTo>
                    <a:pt x="4231369" y="1065536"/>
                  </a:lnTo>
                  <a:lnTo>
                    <a:pt x="4231953" y="1014233"/>
                  </a:lnTo>
                  <a:lnTo>
                    <a:pt x="4232148" y="962837"/>
                  </a:lnTo>
                  <a:lnTo>
                    <a:pt x="4231942" y="910006"/>
                  </a:lnTo>
                  <a:lnTo>
                    <a:pt x="4231325" y="857272"/>
                  </a:lnTo>
                  <a:lnTo>
                    <a:pt x="4230300" y="804638"/>
                  </a:lnTo>
                  <a:lnTo>
                    <a:pt x="4228867" y="752105"/>
                  </a:lnTo>
                  <a:lnTo>
                    <a:pt x="4227027" y="699674"/>
                  </a:lnTo>
                  <a:lnTo>
                    <a:pt x="4224783" y="647347"/>
                  </a:lnTo>
                  <a:lnTo>
                    <a:pt x="4222136" y="595125"/>
                  </a:lnTo>
                  <a:lnTo>
                    <a:pt x="4219087" y="543010"/>
                  </a:lnTo>
                  <a:lnTo>
                    <a:pt x="4215638" y="491003"/>
                  </a:lnTo>
                  <a:lnTo>
                    <a:pt x="4211791" y="439106"/>
                  </a:lnTo>
                  <a:lnTo>
                    <a:pt x="4207546" y="387320"/>
                  </a:lnTo>
                  <a:lnTo>
                    <a:pt x="4202905" y="335646"/>
                  </a:lnTo>
                  <a:lnTo>
                    <a:pt x="4197870" y="284086"/>
                  </a:lnTo>
                  <a:lnTo>
                    <a:pt x="416177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644" y="1422649"/>
            <a:ext cx="255016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23875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Marijuana </a:t>
            </a:r>
            <a:r>
              <a:rPr dirty="0" sz="2800" spc="-5"/>
              <a:t> </a:t>
            </a:r>
            <a:r>
              <a:rPr dirty="0" sz="2800" spc="-10"/>
              <a:t>C</a:t>
            </a:r>
            <a:r>
              <a:rPr dirty="0" sz="2800" spc="-5"/>
              <a:t>o</a:t>
            </a:r>
            <a:r>
              <a:rPr dirty="0" sz="2800" spc="-35"/>
              <a:t>n</a:t>
            </a:r>
            <a:r>
              <a:rPr dirty="0" sz="2800" spc="-10"/>
              <a:t>t</a:t>
            </a:r>
            <a:r>
              <a:rPr dirty="0" sz="2800" spc="-70"/>
              <a:t>r</a:t>
            </a:r>
            <a:r>
              <a:rPr dirty="0" sz="2800" spc="-5"/>
              <a:t>a</a:t>
            </a:r>
            <a:r>
              <a:rPr dirty="0" sz="2800" spc="-15"/>
              <a:t>in</a:t>
            </a:r>
            <a:r>
              <a:rPr dirty="0" sz="2800" spc="-10"/>
              <a:t>d</a:t>
            </a:r>
            <a:r>
              <a:rPr dirty="0" sz="2800" spc="-15"/>
              <a:t>i</a:t>
            </a:r>
            <a:r>
              <a:rPr dirty="0" sz="2800" spc="-30"/>
              <a:t>c</a:t>
            </a:r>
            <a:r>
              <a:rPr dirty="0" sz="2800" spc="-25"/>
              <a:t>a</a:t>
            </a:r>
            <a:r>
              <a:rPr dirty="0" sz="2800" spc="-10"/>
              <a:t>t</a:t>
            </a:r>
            <a:r>
              <a:rPr dirty="0" sz="2800" spc="-15"/>
              <a:t>i</a:t>
            </a:r>
            <a:r>
              <a:rPr dirty="0" sz="2800" spc="-5"/>
              <a:t>o</a:t>
            </a:r>
            <a:r>
              <a:rPr dirty="0" sz="2800" spc="-10"/>
              <a:t>n</a:t>
            </a:r>
            <a:r>
              <a:rPr dirty="0" sz="2800" spc="-5"/>
              <a:t>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5277732" y="1368394"/>
            <a:ext cx="2625090" cy="31953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Breast-feeding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Bipolar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disorder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Heart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marL="355600" marR="2730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15" b="1">
                <a:latin typeface="Calibri"/>
                <a:cs typeface="Calibri"/>
              </a:rPr>
              <a:t>weakened </a:t>
            </a:r>
            <a:r>
              <a:rPr dirty="0" sz="2000" b="1">
                <a:latin typeface="Calibri"/>
                <a:cs typeface="Calibri"/>
              </a:rPr>
              <a:t>immune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Allergies </a:t>
            </a:r>
            <a:r>
              <a:rPr dirty="0" sz="2000" spc="-15" b="1">
                <a:latin typeface="Calibri"/>
                <a:cs typeface="Calibri"/>
              </a:rPr>
              <a:t>to </a:t>
            </a:r>
            <a:r>
              <a:rPr dirty="0" sz="2000" spc="-5" b="1">
                <a:latin typeface="Calibri"/>
                <a:cs typeface="Calibri"/>
              </a:rPr>
              <a:t>fruits and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vegetables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Depression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0343" y="1368394"/>
            <a:ext cx="2211705" cy="25857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Diabetes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Liver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Multiple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sclerosis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Lung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diseases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Schizophrenia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" b="1">
                <a:latin typeface="Calibri"/>
                <a:cs typeface="Calibri"/>
              </a:rPr>
              <a:t>Stroke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Surgery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6711" y="470916"/>
            <a:ext cx="3286125" cy="5892165"/>
          </a:xfrm>
          <a:custGeom>
            <a:avLst/>
            <a:gdLst/>
            <a:ahLst/>
            <a:cxnLst/>
            <a:rect l="l" t="t" r="r" b="b"/>
            <a:pathLst>
              <a:path w="3286125" h="5892165">
                <a:moveTo>
                  <a:pt x="3118205" y="0"/>
                </a:moveTo>
                <a:lnTo>
                  <a:pt x="0" y="0"/>
                </a:lnTo>
                <a:lnTo>
                  <a:pt x="0" y="5891784"/>
                </a:lnTo>
                <a:lnTo>
                  <a:pt x="3119335" y="5891784"/>
                </a:lnTo>
                <a:lnTo>
                  <a:pt x="3124847" y="5844146"/>
                </a:lnTo>
                <a:lnTo>
                  <a:pt x="3133318" y="5767870"/>
                </a:lnTo>
                <a:lnTo>
                  <a:pt x="3152952" y="5569331"/>
                </a:lnTo>
                <a:lnTo>
                  <a:pt x="3164243" y="5450078"/>
                </a:lnTo>
                <a:lnTo>
                  <a:pt x="3176130" y="5315686"/>
                </a:lnTo>
                <a:lnTo>
                  <a:pt x="3188716" y="5169204"/>
                </a:lnTo>
                <a:lnTo>
                  <a:pt x="3201301" y="5009997"/>
                </a:lnTo>
                <a:lnTo>
                  <a:pt x="3214116" y="4840503"/>
                </a:lnTo>
                <a:lnTo>
                  <a:pt x="3225990" y="4657686"/>
                </a:lnTo>
                <a:lnTo>
                  <a:pt x="3237407" y="4466412"/>
                </a:lnTo>
                <a:lnTo>
                  <a:pt x="3247758" y="4264228"/>
                </a:lnTo>
                <a:lnTo>
                  <a:pt x="3257638" y="4053573"/>
                </a:lnTo>
                <a:lnTo>
                  <a:pt x="3266922" y="3833837"/>
                </a:lnTo>
                <a:lnTo>
                  <a:pt x="3270224" y="3721239"/>
                </a:lnTo>
                <a:lnTo>
                  <a:pt x="3273869" y="3606228"/>
                </a:lnTo>
                <a:lnTo>
                  <a:pt x="3277273" y="3489401"/>
                </a:lnTo>
                <a:lnTo>
                  <a:pt x="3279508" y="3371964"/>
                </a:lnTo>
                <a:lnTo>
                  <a:pt x="3283623" y="3131045"/>
                </a:lnTo>
                <a:lnTo>
                  <a:pt x="3285032" y="3007550"/>
                </a:lnTo>
                <a:lnTo>
                  <a:pt x="3285032" y="2882849"/>
                </a:lnTo>
                <a:lnTo>
                  <a:pt x="3285744" y="2756941"/>
                </a:lnTo>
                <a:lnTo>
                  <a:pt x="3285032" y="2629827"/>
                </a:lnTo>
                <a:lnTo>
                  <a:pt x="3282327" y="2371953"/>
                </a:lnTo>
                <a:lnTo>
                  <a:pt x="3276574" y="2109241"/>
                </a:lnTo>
                <a:lnTo>
                  <a:pt x="3273158" y="1977275"/>
                </a:lnTo>
                <a:lnTo>
                  <a:pt x="3268332" y="1844103"/>
                </a:lnTo>
                <a:lnTo>
                  <a:pt x="3257041" y="1574723"/>
                </a:lnTo>
                <a:lnTo>
                  <a:pt x="3249993" y="1439735"/>
                </a:lnTo>
                <a:lnTo>
                  <a:pt x="3233051" y="1167942"/>
                </a:lnTo>
                <a:lnTo>
                  <a:pt x="3223285" y="1030528"/>
                </a:lnTo>
                <a:lnTo>
                  <a:pt x="3212592" y="892517"/>
                </a:lnTo>
                <a:lnTo>
                  <a:pt x="3201301" y="756310"/>
                </a:lnTo>
                <a:lnTo>
                  <a:pt x="3188119" y="618299"/>
                </a:lnTo>
                <a:lnTo>
                  <a:pt x="3160014" y="342874"/>
                </a:lnTo>
                <a:lnTo>
                  <a:pt x="3143669" y="205460"/>
                </a:lnTo>
                <a:lnTo>
                  <a:pt x="3126968" y="68656"/>
                </a:lnTo>
                <a:lnTo>
                  <a:pt x="31182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4257" y="3011435"/>
            <a:ext cx="21964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CBD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Contraindications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0105" y="1187952"/>
            <a:ext cx="4886325" cy="2148840"/>
          </a:xfrm>
          <a:custGeom>
            <a:avLst/>
            <a:gdLst/>
            <a:ahLst/>
            <a:cxnLst/>
            <a:rect l="l" t="t" r="r" b="b"/>
            <a:pathLst>
              <a:path w="4886325" h="2148840">
                <a:moveTo>
                  <a:pt x="4527791" y="0"/>
                </a:moveTo>
                <a:lnTo>
                  <a:pt x="358152" y="0"/>
                </a:lnTo>
                <a:lnTo>
                  <a:pt x="309553" y="3269"/>
                </a:lnTo>
                <a:lnTo>
                  <a:pt x="262941" y="12793"/>
                </a:lnTo>
                <a:lnTo>
                  <a:pt x="218743" y="28145"/>
                </a:lnTo>
                <a:lnTo>
                  <a:pt x="177386" y="48898"/>
                </a:lnTo>
                <a:lnTo>
                  <a:pt x="139296" y="74625"/>
                </a:lnTo>
                <a:lnTo>
                  <a:pt x="104900" y="104900"/>
                </a:lnTo>
                <a:lnTo>
                  <a:pt x="74625" y="139296"/>
                </a:lnTo>
                <a:lnTo>
                  <a:pt x="48898" y="177386"/>
                </a:lnTo>
                <a:lnTo>
                  <a:pt x="28145" y="218743"/>
                </a:lnTo>
                <a:lnTo>
                  <a:pt x="12793" y="262941"/>
                </a:lnTo>
                <a:lnTo>
                  <a:pt x="3269" y="309553"/>
                </a:lnTo>
                <a:lnTo>
                  <a:pt x="0" y="358152"/>
                </a:lnTo>
                <a:lnTo>
                  <a:pt x="0" y="1790700"/>
                </a:lnTo>
                <a:lnTo>
                  <a:pt x="3269" y="1839298"/>
                </a:lnTo>
                <a:lnTo>
                  <a:pt x="12793" y="1885910"/>
                </a:lnTo>
                <a:lnTo>
                  <a:pt x="28145" y="1930107"/>
                </a:lnTo>
                <a:lnTo>
                  <a:pt x="48898" y="1971463"/>
                </a:lnTo>
                <a:lnTo>
                  <a:pt x="74625" y="2009551"/>
                </a:lnTo>
                <a:lnTo>
                  <a:pt x="104900" y="2043945"/>
                </a:lnTo>
                <a:lnTo>
                  <a:pt x="139296" y="2074219"/>
                </a:lnTo>
                <a:lnTo>
                  <a:pt x="177386" y="2099945"/>
                </a:lnTo>
                <a:lnTo>
                  <a:pt x="218743" y="2120696"/>
                </a:lnTo>
                <a:lnTo>
                  <a:pt x="262941" y="2136047"/>
                </a:lnTo>
                <a:lnTo>
                  <a:pt x="309553" y="2145570"/>
                </a:lnTo>
                <a:lnTo>
                  <a:pt x="358152" y="2148840"/>
                </a:lnTo>
                <a:lnTo>
                  <a:pt x="4527791" y="2148840"/>
                </a:lnTo>
                <a:lnTo>
                  <a:pt x="4576390" y="2145570"/>
                </a:lnTo>
                <a:lnTo>
                  <a:pt x="4623002" y="2136047"/>
                </a:lnTo>
                <a:lnTo>
                  <a:pt x="4667200" y="2120696"/>
                </a:lnTo>
                <a:lnTo>
                  <a:pt x="4708557" y="2099945"/>
                </a:lnTo>
                <a:lnTo>
                  <a:pt x="4746647" y="2074219"/>
                </a:lnTo>
                <a:lnTo>
                  <a:pt x="4781043" y="2043945"/>
                </a:lnTo>
                <a:lnTo>
                  <a:pt x="4811318" y="2009551"/>
                </a:lnTo>
                <a:lnTo>
                  <a:pt x="4837045" y="1971463"/>
                </a:lnTo>
                <a:lnTo>
                  <a:pt x="4857798" y="1930107"/>
                </a:lnTo>
                <a:lnTo>
                  <a:pt x="4873150" y="1885910"/>
                </a:lnTo>
                <a:lnTo>
                  <a:pt x="4882674" y="1839298"/>
                </a:lnTo>
                <a:lnTo>
                  <a:pt x="4885944" y="1790700"/>
                </a:lnTo>
                <a:lnTo>
                  <a:pt x="4885944" y="358152"/>
                </a:lnTo>
                <a:lnTo>
                  <a:pt x="4882674" y="309553"/>
                </a:lnTo>
                <a:lnTo>
                  <a:pt x="4873150" y="262941"/>
                </a:lnTo>
                <a:lnTo>
                  <a:pt x="4857798" y="218743"/>
                </a:lnTo>
                <a:lnTo>
                  <a:pt x="4837045" y="177386"/>
                </a:lnTo>
                <a:lnTo>
                  <a:pt x="4811318" y="139296"/>
                </a:lnTo>
                <a:lnTo>
                  <a:pt x="4781043" y="104900"/>
                </a:lnTo>
                <a:lnTo>
                  <a:pt x="4746647" y="74625"/>
                </a:lnTo>
                <a:lnTo>
                  <a:pt x="4708557" y="48898"/>
                </a:lnTo>
                <a:lnTo>
                  <a:pt x="4667200" y="28145"/>
                </a:lnTo>
                <a:lnTo>
                  <a:pt x="4623002" y="12793"/>
                </a:lnTo>
                <a:lnTo>
                  <a:pt x="4576390" y="3269"/>
                </a:lnTo>
                <a:lnTo>
                  <a:pt x="452779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7628" y="1379864"/>
            <a:ext cx="4211955" cy="160147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750"/>
              </a:spcBef>
            </a:pPr>
            <a:r>
              <a:rPr dirty="0" sz="5400" spc="-10" b="1">
                <a:latin typeface="Calibri"/>
                <a:cs typeface="Calibri"/>
              </a:rPr>
              <a:t>Pregnancy</a:t>
            </a:r>
            <a:r>
              <a:rPr dirty="0" sz="5400" spc="-90" b="1">
                <a:latin typeface="Calibri"/>
                <a:cs typeface="Calibri"/>
              </a:rPr>
              <a:t> </a:t>
            </a:r>
            <a:r>
              <a:rPr dirty="0" sz="5400" spc="-5" b="1">
                <a:latin typeface="Calibri"/>
                <a:cs typeface="Calibri"/>
              </a:rPr>
              <a:t>and </a:t>
            </a:r>
            <a:r>
              <a:rPr dirty="0" sz="5400" spc="-1205" b="1">
                <a:latin typeface="Calibri"/>
                <a:cs typeface="Calibri"/>
              </a:rPr>
              <a:t> </a:t>
            </a:r>
            <a:r>
              <a:rPr dirty="0" sz="5400" spc="-20" b="1">
                <a:latin typeface="Calibri"/>
                <a:cs typeface="Calibri"/>
              </a:rPr>
              <a:t>breast-feeding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0105" y="3492251"/>
            <a:ext cx="4886325" cy="2147570"/>
          </a:xfrm>
          <a:custGeom>
            <a:avLst/>
            <a:gdLst/>
            <a:ahLst/>
            <a:cxnLst/>
            <a:rect l="l" t="t" r="r" b="b"/>
            <a:pathLst>
              <a:path w="4886325" h="2147570">
                <a:moveTo>
                  <a:pt x="4528058" y="0"/>
                </a:moveTo>
                <a:lnTo>
                  <a:pt x="357886" y="0"/>
                </a:lnTo>
                <a:lnTo>
                  <a:pt x="309324" y="3266"/>
                </a:lnTo>
                <a:lnTo>
                  <a:pt x="262747" y="12783"/>
                </a:lnTo>
                <a:lnTo>
                  <a:pt x="218582" y="28123"/>
                </a:lnTo>
                <a:lnTo>
                  <a:pt x="177256" y="48860"/>
                </a:lnTo>
                <a:lnTo>
                  <a:pt x="139194" y="74567"/>
                </a:lnTo>
                <a:lnTo>
                  <a:pt x="104824" y="104819"/>
                </a:lnTo>
                <a:lnTo>
                  <a:pt x="74571" y="139189"/>
                </a:lnTo>
                <a:lnTo>
                  <a:pt x="48863" y="177250"/>
                </a:lnTo>
                <a:lnTo>
                  <a:pt x="28125" y="218577"/>
                </a:lnTo>
                <a:lnTo>
                  <a:pt x="12784" y="262743"/>
                </a:lnTo>
                <a:lnTo>
                  <a:pt x="3267" y="309321"/>
                </a:lnTo>
                <a:lnTo>
                  <a:pt x="0" y="357885"/>
                </a:lnTo>
                <a:lnTo>
                  <a:pt x="0" y="1789417"/>
                </a:lnTo>
                <a:lnTo>
                  <a:pt x="3267" y="1837982"/>
                </a:lnTo>
                <a:lnTo>
                  <a:pt x="12784" y="1884561"/>
                </a:lnTo>
                <a:lnTo>
                  <a:pt x="28125" y="1928727"/>
                </a:lnTo>
                <a:lnTo>
                  <a:pt x="48863" y="1970055"/>
                </a:lnTo>
                <a:lnTo>
                  <a:pt x="74571" y="2008118"/>
                </a:lnTo>
                <a:lnTo>
                  <a:pt x="104824" y="2042490"/>
                </a:lnTo>
                <a:lnTo>
                  <a:pt x="139194" y="2072743"/>
                </a:lnTo>
                <a:lnTo>
                  <a:pt x="177256" y="2098452"/>
                </a:lnTo>
                <a:lnTo>
                  <a:pt x="218582" y="2119190"/>
                </a:lnTo>
                <a:lnTo>
                  <a:pt x="262747" y="2134531"/>
                </a:lnTo>
                <a:lnTo>
                  <a:pt x="309324" y="2144048"/>
                </a:lnTo>
                <a:lnTo>
                  <a:pt x="357886" y="2147316"/>
                </a:lnTo>
                <a:lnTo>
                  <a:pt x="4528058" y="2147316"/>
                </a:lnTo>
                <a:lnTo>
                  <a:pt x="4576619" y="2144048"/>
                </a:lnTo>
                <a:lnTo>
                  <a:pt x="4623196" y="2134531"/>
                </a:lnTo>
                <a:lnTo>
                  <a:pt x="4667361" y="2119190"/>
                </a:lnTo>
                <a:lnTo>
                  <a:pt x="4708687" y="2098452"/>
                </a:lnTo>
                <a:lnTo>
                  <a:pt x="4746749" y="2072743"/>
                </a:lnTo>
                <a:lnTo>
                  <a:pt x="4781119" y="2042490"/>
                </a:lnTo>
                <a:lnTo>
                  <a:pt x="4811372" y="2008118"/>
                </a:lnTo>
                <a:lnTo>
                  <a:pt x="4837080" y="1970055"/>
                </a:lnTo>
                <a:lnTo>
                  <a:pt x="4857818" y="1928727"/>
                </a:lnTo>
                <a:lnTo>
                  <a:pt x="4873159" y="1884561"/>
                </a:lnTo>
                <a:lnTo>
                  <a:pt x="4882676" y="1837982"/>
                </a:lnTo>
                <a:lnTo>
                  <a:pt x="4885944" y="1789417"/>
                </a:lnTo>
                <a:lnTo>
                  <a:pt x="4885944" y="357885"/>
                </a:lnTo>
                <a:lnTo>
                  <a:pt x="4882676" y="309321"/>
                </a:lnTo>
                <a:lnTo>
                  <a:pt x="4873159" y="262743"/>
                </a:lnTo>
                <a:lnTo>
                  <a:pt x="4857818" y="218577"/>
                </a:lnTo>
                <a:lnTo>
                  <a:pt x="4837080" y="177250"/>
                </a:lnTo>
                <a:lnTo>
                  <a:pt x="4811372" y="139189"/>
                </a:lnTo>
                <a:lnTo>
                  <a:pt x="4781119" y="104819"/>
                </a:lnTo>
                <a:lnTo>
                  <a:pt x="4746749" y="74567"/>
                </a:lnTo>
                <a:lnTo>
                  <a:pt x="4708687" y="48860"/>
                </a:lnTo>
                <a:lnTo>
                  <a:pt x="4667361" y="28123"/>
                </a:lnTo>
                <a:lnTo>
                  <a:pt x="4623196" y="12783"/>
                </a:lnTo>
                <a:lnTo>
                  <a:pt x="4576619" y="3266"/>
                </a:lnTo>
                <a:lnTo>
                  <a:pt x="45280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17628" y="3683505"/>
            <a:ext cx="3444875" cy="160147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750"/>
              </a:spcBef>
            </a:pP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(not</a:t>
            </a:r>
            <a:r>
              <a:rPr dirty="0" sz="5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dirty="0" sz="5400" spc="-12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5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yet)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421505" cy="6858000"/>
            <a:chOff x="0" y="0"/>
            <a:chExt cx="442150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421505" cy="6858000"/>
            </a:xfrm>
            <a:custGeom>
              <a:avLst/>
              <a:gdLst/>
              <a:ahLst/>
              <a:cxnLst/>
              <a:rect l="l" t="t" r="r" b="b"/>
              <a:pathLst>
                <a:path w="4421505" h="6858000">
                  <a:moveTo>
                    <a:pt x="43520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13358" y="6858000"/>
                  </a:lnTo>
                  <a:lnTo>
                    <a:pt x="1145171" y="6782206"/>
                  </a:lnTo>
                  <a:lnTo>
                    <a:pt x="1185994" y="6757203"/>
                  </a:lnTo>
                  <a:lnTo>
                    <a:pt x="1226626" y="6731923"/>
                  </a:lnTo>
                  <a:lnTo>
                    <a:pt x="1267067" y="6706365"/>
                  </a:lnTo>
                  <a:lnTo>
                    <a:pt x="1307316" y="6680532"/>
                  </a:lnTo>
                  <a:lnTo>
                    <a:pt x="1347370" y="6654424"/>
                  </a:lnTo>
                  <a:lnTo>
                    <a:pt x="1387229" y="6628043"/>
                  </a:lnTo>
                  <a:lnTo>
                    <a:pt x="1426892" y="6601391"/>
                  </a:lnTo>
                  <a:lnTo>
                    <a:pt x="1466356" y="6574468"/>
                  </a:lnTo>
                  <a:lnTo>
                    <a:pt x="1505622" y="6547277"/>
                  </a:lnTo>
                  <a:lnTo>
                    <a:pt x="1544686" y="6519817"/>
                  </a:lnTo>
                  <a:lnTo>
                    <a:pt x="1583549" y="6492092"/>
                  </a:lnTo>
                  <a:lnTo>
                    <a:pt x="1622209" y="6464101"/>
                  </a:lnTo>
                  <a:lnTo>
                    <a:pt x="1660663" y="6435847"/>
                  </a:lnTo>
                  <a:lnTo>
                    <a:pt x="1698912" y="6407330"/>
                  </a:lnTo>
                  <a:lnTo>
                    <a:pt x="1736954" y="6378552"/>
                  </a:lnTo>
                  <a:lnTo>
                    <a:pt x="1774787" y="6349515"/>
                  </a:lnTo>
                  <a:lnTo>
                    <a:pt x="1812410" y="6320219"/>
                  </a:lnTo>
                  <a:lnTo>
                    <a:pt x="1849822" y="6290666"/>
                  </a:lnTo>
                  <a:lnTo>
                    <a:pt x="1887022" y="6260857"/>
                  </a:lnTo>
                  <a:lnTo>
                    <a:pt x="1924008" y="6230794"/>
                  </a:lnTo>
                  <a:lnTo>
                    <a:pt x="1960778" y="6200478"/>
                  </a:lnTo>
                  <a:lnTo>
                    <a:pt x="1997332" y="6169910"/>
                  </a:lnTo>
                  <a:lnTo>
                    <a:pt x="2033668" y="6139091"/>
                  </a:lnTo>
                  <a:lnTo>
                    <a:pt x="2069785" y="6108024"/>
                  </a:lnTo>
                  <a:lnTo>
                    <a:pt x="2105681" y="6076709"/>
                  </a:lnTo>
                  <a:lnTo>
                    <a:pt x="2141356" y="6045147"/>
                  </a:lnTo>
                  <a:lnTo>
                    <a:pt x="2176807" y="6013340"/>
                  </a:lnTo>
                  <a:lnTo>
                    <a:pt x="2212034" y="5981289"/>
                  </a:lnTo>
                  <a:lnTo>
                    <a:pt x="2247035" y="5948996"/>
                  </a:lnTo>
                  <a:lnTo>
                    <a:pt x="2281809" y="5916462"/>
                  </a:lnTo>
                  <a:lnTo>
                    <a:pt x="2316354" y="5883687"/>
                  </a:lnTo>
                  <a:lnTo>
                    <a:pt x="2350670" y="5850675"/>
                  </a:lnTo>
                  <a:lnTo>
                    <a:pt x="2384755" y="5817425"/>
                  </a:lnTo>
                  <a:lnTo>
                    <a:pt x="2418607" y="5783939"/>
                  </a:lnTo>
                  <a:lnTo>
                    <a:pt x="2452225" y="5750219"/>
                  </a:lnTo>
                  <a:lnTo>
                    <a:pt x="2485608" y="5716266"/>
                  </a:lnTo>
                  <a:lnTo>
                    <a:pt x="2518755" y="5682080"/>
                  </a:lnTo>
                  <a:lnTo>
                    <a:pt x="2551664" y="5647664"/>
                  </a:lnTo>
                  <a:lnTo>
                    <a:pt x="2584335" y="5613019"/>
                  </a:lnTo>
                  <a:lnTo>
                    <a:pt x="2616764" y="5578146"/>
                  </a:lnTo>
                  <a:lnTo>
                    <a:pt x="2648952" y="5543047"/>
                  </a:lnTo>
                  <a:lnTo>
                    <a:pt x="2680897" y="5507722"/>
                  </a:lnTo>
                  <a:lnTo>
                    <a:pt x="2712598" y="5472173"/>
                  </a:lnTo>
                  <a:lnTo>
                    <a:pt x="2744053" y="5436402"/>
                  </a:lnTo>
                  <a:lnTo>
                    <a:pt x="2775260" y="5400409"/>
                  </a:lnTo>
                  <a:lnTo>
                    <a:pt x="2806220" y="5364197"/>
                  </a:lnTo>
                  <a:lnTo>
                    <a:pt x="2836930" y="5327766"/>
                  </a:lnTo>
                  <a:lnTo>
                    <a:pt x="2867389" y="5291117"/>
                  </a:lnTo>
                  <a:lnTo>
                    <a:pt x="2897595" y="5254253"/>
                  </a:lnTo>
                  <a:lnTo>
                    <a:pt x="2927548" y="5217174"/>
                  </a:lnTo>
                  <a:lnTo>
                    <a:pt x="2957246" y="5179882"/>
                  </a:lnTo>
                  <a:lnTo>
                    <a:pt x="2986687" y="5142377"/>
                  </a:lnTo>
                  <a:lnTo>
                    <a:pt x="3015871" y="5104662"/>
                  </a:lnTo>
                  <a:lnTo>
                    <a:pt x="3044796" y="5066738"/>
                  </a:lnTo>
                  <a:lnTo>
                    <a:pt x="3073461" y="5028606"/>
                  </a:lnTo>
                  <a:lnTo>
                    <a:pt x="3101864" y="4990267"/>
                  </a:lnTo>
                  <a:lnTo>
                    <a:pt x="3130004" y="4951722"/>
                  </a:lnTo>
                  <a:lnTo>
                    <a:pt x="3157880" y="4912974"/>
                  </a:lnTo>
                  <a:lnTo>
                    <a:pt x="3185491" y="4874023"/>
                  </a:lnTo>
                  <a:lnTo>
                    <a:pt x="3212834" y="4834870"/>
                  </a:lnTo>
                  <a:lnTo>
                    <a:pt x="3239909" y="4795518"/>
                  </a:lnTo>
                  <a:lnTo>
                    <a:pt x="3266715" y="4755967"/>
                  </a:lnTo>
                  <a:lnTo>
                    <a:pt x="3293250" y="4716218"/>
                  </a:lnTo>
                  <a:lnTo>
                    <a:pt x="3319512" y="4676273"/>
                  </a:lnTo>
                  <a:lnTo>
                    <a:pt x="3345501" y="4636134"/>
                  </a:lnTo>
                  <a:lnTo>
                    <a:pt x="3371215" y="4595801"/>
                  </a:lnTo>
                  <a:lnTo>
                    <a:pt x="3396653" y="4555276"/>
                  </a:lnTo>
                  <a:lnTo>
                    <a:pt x="3421814" y="4514560"/>
                  </a:lnTo>
                  <a:lnTo>
                    <a:pt x="3446695" y="4473655"/>
                  </a:lnTo>
                  <a:lnTo>
                    <a:pt x="3471297" y="4432562"/>
                  </a:lnTo>
                  <a:lnTo>
                    <a:pt x="3495617" y="4391282"/>
                  </a:lnTo>
                  <a:lnTo>
                    <a:pt x="3519654" y="4349816"/>
                  </a:lnTo>
                  <a:lnTo>
                    <a:pt x="3543407" y="4308166"/>
                  </a:lnTo>
                  <a:lnTo>
                    <a:pt x="3566874" y="4266334"/>
                  </a:lnTo>
                  <a:lnTo>
                    <a:pt x="3590055" y="4224320"/>
                  </a:lnTo>
                  <a:lnTo>
                    <a:pt x="3612947" y="4182126"/>
                  </a:lnTo>
                  <a:lnTo>
                    <a:pt x="3635550" y="4139753"/>
                  </a:lnTo>
                  <a:lnTo>
                    <a:pt x="3657863" y="4097202"/>
                  </a:lnTo>
                  <a:lnTo>
                    <a:pt x="3679883" y="4054476"/>
                  </a:lnTo>
                  <a:lnTo>
                    <a:pt x="3701610" y="4011574"/>
                  </a:lnTo>
                  <a:lnTo>
                    <a:pt x="3723042" y="3968499"/>
                  </a:lnTo>
                  <a:lnTo>
                    <a:pt x="3744178" y="3925252"/>
                  </a:lnTo>
                  <a:lnTo>
                    <a:pt x="3765016" y="3881834"/>
                  </a:lnTo>
                  <a:lnTo>
                    <a:pt x="3785556" y="3838246"/>
                  </a:lnTo>
                  <a:lnTo>
                    <a:pt x="3805796" y="3794490"/>
                  </a:lnTo>
                  <a:lnTo>
                    <a:pt x="3825734" y="3750567"/>
                  </a:lnTo>
                  <a:lnTo>
                    <a:pt x="3845370" y="3706479"/>
                  </a:lnTo>
                  <a:lnTo>
                    <a:pt x="3864702" y="3662226"/>
                  </a:lnTo>
                  <a:lnTo>
                    <a:pt x="3883728" y="3617811"/>
                  </a:lnTo>
                  <a:lnTo>
                    <a:pt x="3902448" y="3573233"/>
                  </a:lnTo>
                  <a:lnTo>
                    <a:pt x="3920859" y="3528496"/>
                  </a:lnTo>
                  <a:lnTo>
                    <a:pt x="3938962" y="3483600"/>
                  </a:lnTo>
                  <a:lnTo>
                    <a:pt x="3956753" y="3438546"/>
                  </a:lnTo>
                  <a:lnTo>
                    <a:pt x="3974233" y="3393335"/>
                  </a:lnTo>
                  <a:lnTo>
                    <a:pt x="3991399" y="3347970"/>
                  </a:lnTo>
                  <a:lnTo>
                    <a:pt x="4008251" y="3302451"/>
                  </a:lnTo>
                  <a:lnTo>
                    <a:pt x="4024786" y="3256780"/>
                  </a:lnTo>
                  <a:lnTo>
                    <a:pt x="4041005" y="3210958"/>
                  </a:lnTo>
                  <a:lnTo>
                    <a:pt x="4056905" y="3164986"/>
                  </a:lnTo>
                  <a:lnTo>
                    <a:pt x="4072484" y="3118866"/>
                  </a:lnTo>
                  <a:lnTo>
                    <a:pt x="4087743" y="3072598"/>
                  </a:lnTo>
                  <a:lnTo>
                    <a:pt x="4102679" y="3026185"/>
                  </a:lnTo>
                  <a:lnTo>
                    <a:pt x="4117291" y="2979628"/>
                  </a:lnTo>
                  <a:lnTo>
                    <a:pt x="4131578" y="2932928"/>
                  </a:lnTo>
                  <a:lnTo>
                    <a:pt x="4145538" y="2886086"/>
                  </a:lnTo>
                  <a:lnTo>
                    <a:pt x="4159170" y="2839103"/>
                  </a:lnTo>
                  <a:lnTo>
                    <a:pt x="4172473" y="2791982"/>
                  </a:lnTo>
                  <a:lnTo>
                    <a:pt x="4185446" y="2744723"/>
                  </a:lnTo>
                  <a:lnTo>
                    <a:pt x="4198086" y="2697327"/>
                  </a:lnTo>
                  <a:lnTo>
                    <a:pt x="4210394" y="2649796"/>
                  </a:lnTo>
                  <a:lnTo>
                    <a:pt x="4222367" y="2602132"/>
                  </a:lnTo>
                  <a:lnTo>
                    <a:pt x="4234004" y="2554335"/>
                  </a:lnTo>
                  <a:lnTo>
                    <a:pt x="4245304" y="2506407"/>
                  </a:lnTo>
                  <a:lnTo>
                    <a:pt x="4256265" y="2458350"/>
                  </a:lnTo>
                  <a:lnTo>
                    <a:pt x="4266887" y="2410163"/>
                  </a:lnTo>
                  <a:lnTo>
                    <a:pt x="4277167" y="2361850"/>
                  </a:lnTo>
                  <a:lnTo>
                    <a:pt x="4287105" y="2313411"/>
                  </a:lnTo>
                  <a:lnTo>
                    <a:pt x="4296699" y="2264847"/>
                  </a:lnTo>
                  <a:lnTo>
                    <a:pt x="4305948" y="2216161"/>
                  </a:lnTo>
                  <a:lnTo>
                    <a:pt x="4314850" y="2167352"/>
                  </a:lnTo>
                  <a:lnTo>
                    <a:pt x="4323405" y="2118423"/>
                  </a:lnTo>
                  <a:lnTo>
                    <a:pt x="4331611" y="2069375"/>
                  </a:lnTo>
                  <a:lnTo>
                    <a:pt x="4339466" y="2020209"/>
                  </a:lnTo>
                  <a:lnTo>
                    <a:pt x="4346969" y="1970926"/>
                  </a:lnTo>
                  <a:lnTo>
                    <a:pt x="4354119" y="1921529"/>
                  </a:lnTo>
                  <a:lnTo>
                    <a:pt x="4360915" y="1872017"/>
                  </a:lnTo>
                  <a:lnTo>
                    <a:pt x="4367355" y="1822393"/>
                  </a:lnTo>
                  <a:lnTo>
                    <a:pt x="4373438" y="1772658"/>
                  </a:lnTo>
                  <a:lnTo>
                    <a:pt x="4379163" y="1722813"/>
                  </a:lnTo>
                  <a:lnTo>
                    <a:pt x="4384528" y="1672859"/>
                  </a:lnTo>
                  <a:lnTo>
                    <a:pt x="4389532" y="1622798"/>
                  </a:lnTo>
                  <a:lnTo>
                    <a:pt x="4394173" y="1572631"/>
                  </a:lnTo>
                  <a:lnTo>
                    <a:pt x="4398451" y="1522359"/>
                  </a:lnTo>
                  <a:lnTo>
                    <a:pt x="4402364" y="1471985"/>
                  </a:lnTo>
                  <a:lnTo>
                    <a:pt x="4405910" y="1421508"/>
                  </a:lnTo>
                  <a:lnTo>
                    <a:pt x="4409089" y="1370931"/>
                  </a:lnTo>
                  <a:lnTo>
                    <a:pt x="4411899" y="1320254"/>
                  </a:lnTo>
                  <a:lnTo>
                    <a:pt x="4414338" y="1269480"/>
                  </a:lnTo>
                  <a:lnTo>
                    <a:pt x="4416406" y="1218609"/>
                  </a:lnTo>
                  <a:lnTo>
                    <a:pt x="4418101" y="1167642"/>
                  </a:lnTo>
                  <a:lnTo>
                    <a:pt x="4419421" y="1116582"/>
                  </a:lnTo>
                  <a:lnTo>
                    <a:pt x="4420366" y="1065429"/>
                  </a:lnTo>
                  <a:lnTo>
                    <a:pt x="4420934" y="1014184"/>
                  </a:lnTo>
                  <a:lnTo>
                    <a:pt x="4421124" y="962850"/>
                  </a:lnTo>
                  <a:lnTo>
                    <a:pt x="4420942" y="912560"/>
                  </a:lnTo>
                  <a:lnTo>
                    <a:pt x="4420397" y="862357"/>
                  </a:lnTo>
                  <a:lnTo>
                    <a:pt x="4419490" y="812242"/>
                  </a:lnTo>
                  <a:lnTo>
                    <a:pt x="4418223" y="762216"/>
                  </a:lnTo>
                  <a:lnTo>
                    <a:pt x="4416596" y="712280"/>
                  </a:lnTo>
                  <a:lnTo>
                    <a:pt x="4414611" y="662437"/>
                  </a:lnTo>
                  <a:lnTo>
                    <a:pt x="4412270" y="612686"/>
                  </a:lnTo>
                  <a:lnTo>
                    <a:pt x="4409573" y="563029"/>
                  </a:lnTo>
                  <a:lnTo>
                    <a:pt x="4406522" y="513467"/>
                  </a:lnTo>
                  <a:lnTo>
                    <a:pt x="4403118" y="464002"/>
                  </a:lnTo>
                  <a:lnTo>
                    <a:pt x="4399362" y="414635"/>
                  </a:lnTo>
                  <a:lnTo>
                    <a:pt x="4395255" y="365366"/>
                  </a:lnTo>
                  <a:lnTo>
                    <a:pt x="4390799" y="316198"/>
                  </a:lnTo>
                  <a:lnTo>
                    <a:pt x="4385995" y="267131"/>
                  </a:lnTo>
                  <a:lnTo>
                    <a:pt x="4352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32275" cy="6858000"/>
            </a:xfrm>
            <a:custGeom>
              <a:avLst/>
              <a:gdLst/>
              <a:ahLst/>
              <a:cxnLst/>
              <a:rect l="l" t="t" r="r" b="b"/>
              <a:pathLst>
                <a:path w="4232275" h="6858000">
                  <a:moveTo>
                    <a:pt x="416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5045" y="6858000"/>
                  </a:lnTo>
                  <a:lnTo>
                    <a:pt x="757986" y="6800151"/>
                  </a:lnTo>
                  <a:lnTo>
                    <a:pt x="800126" y="6777061"/>
                  </a:lnTo>
                  <a:lnTo>
                    <a:pt x="842079" y="6753675"/>
                  </a:lnTo>
                  <a:lnTo>
                    <a:pt x="883845" y="6729996"/>
                  </a:lnTo>
                  <a:lnTo>
                    <a:pt x="925423" y="6706024"/>
                  </a:lnTo>
                  <a:lnTo>
                    <a:pt x="966810" y="6681761"/>
                  </a:lnTo>
                  <a:lnTo>
                    <a:pt x="1008006" y="6657209"/>
                  </a:lnTo>
                  <a:lnTo>
                    <a:pt x="1049009" y="6632368"/>
                  </a:lnTo>
                  <a:lnTo>
                    <a:pt x="1089817" y="6607241"/>
                  </a:lnTo>
                  <a:lnTo>
                    <a:pt x="1130430" y="6581828"/>
                  </a:lnTo>
                  <a:lnTo>
                    <a:pt x="1170846" y="6556130"/>
                  </a:lnTo>
                  <a:lnTo>
                    <a:pt x="1211063" y="6530151"/>
                  </a:lnTo>
                  <a:lnTo>
                    <a:pt x="1251081" y="6503890"/>
                  </a:lnTo>
                  <a:lnTo>
                    <a:pt x="1290897" y="6477349"/>
                  </a:lnTo>
                  <a:lnTo>
                    <a:pt x="1330510" y="6450529"/>
                  </a:lnTo>
                  <a:lnTo>
                    <a:pt x="1369919" y="6423433"/>
                  </a:lnTo>
                  <a:lnTo>
                    <a:pt x="1409123" y="6396061"/>
                  </a:lnTo>
                  <a:lnTo>
                    <a:pt x="1448120" y="6368415"/>
                  </a:lnTo>
                  <a:lnTo>
                    <a:pt x="1486909" y="6340495"/>
                  </a:lnTo>
                  <a:lnTo>
                    <a:pt x="1525487" y="6312305"/>
                  </a:lnTo>
                  <a:lnTo>
                    <a:pt x="1563855" y="6283844"/>
                  </a:lnTo>
                  <a:lnTo>
                    <a:pt x="1602011" y="6255115"/>
                  </a:lnTo>
                  <a:lnTo>
                    <a:pt x="1639952" y="6226118"/>
                  </a:lnTo>
                  <a:lnTo>
                    <a:pt x="1677678" y="6196855"/>
                  </a:lnTo>
                  <a:lnTo>
                    <a:pt x="1715188" y="6167328"/>
                  </a:lnTo>
                  <a:lnTo>
                    <a:pt x="1752479" y="6137538"/>
                  </a:lnTo>
                  <a:lnTo>
                    <a:pt x="1789551" y="6107486"/>
                  </a:lnTo>
                  <a:lnTo>
                    <a:pt x="1826402" y="6077174"/>
                  </a:lnTo>
                  <a:lnTo>
                    <a:pt x="1863030" y="6046603"/>
                  </a:lnTo>
                  <a:lnTo>
                    <a:pt x="1899436" y="6015775"/>
                  </a:lnTo>
                  <a:lnTo>
                    <a:pt x="1935616" y="5984690"/>
                  </a:lnTo>
                  <a:lnTo>
                    <a:pt x="1971569" y="5953351"/>
                  </a:lnTo>
                  <a:lnTo>
                    <a:pt x="2007295" y="5921758"/>
                  </a:lnTo>
                  <a:lnTo>
                    <a:pt x="2042791" y="5889914"/>
                  </a:lnTo>
                  <a:lnTo>
                    <a:pt x="2078057" y="5857819"/>
                  </a:lnTo>
                  <a:lnTo>
                    <a:pt x="2113090" y="5825475"/>
                  </a:lnTo>
                  <a:lnTo>
                    <a:pt x="2147891" y="5792883"/>
                  </a:lnTo>
                  <a:lnTo>
                    <a:pt x="2182456" y="5760045"/>
                  </a:lnTo>
                  <a:lnTo>
                    <a:pt x="2216785" y="5726962"/>
                  </a:lnTo>
                  <a:lnTo>
                    <a:pt x="2250876" y="5693635"/>
                  </a:lnTo>
                  <a:lnTo>
                    <a:pt x="2284729" y="5660067"/>
                  </a:lnTo>
                  <a:lnTo>
                    <a:pt x="2318341" y="5626257"/>
                  </a:lnTo>
                  <a:lnTo>
                    <a:pt x="2351711" y="5592209"/>
                  </a:lnTo>
                  <a:lnTo>
                    <a:pt x="2384838" y="5557922"/>
                  </a:lnTo>
                  <a:lnTo>
                    <a:pt x="2417720" y="5523399"/>
                  </a:lnTo>
                  <a:lnTo>
                    <a:pt x="2450356" y="5488641"/>
                  </a:lnTo>
                  <a:lnTo>
                    <a:pt x="2482744" y="5453649"/>
                  </a:lnTo>
                  <a:lnTo>
                    <a:pt x="2514884" y="5418425"/>
                  </a:lnTo>
                  <a:lnTo>
                    <a:pt x="2546774" y="5382969"/>
                  </a:lnTo>
                  <a:lnTo>
                    <a:pt x="2578412" y="5347285"/>
                  </a:lnTo>
                  <a:lnTo>
                    <a:pt x="2609797" y="5311372"/>
                  </a:lnTo>
                  <a:lnTo>
                    <a:pt x="2640927" y="5275232"/>
                  </a:lnTo>
                  <a:lnTo>
                    <a:pt x="2671802" y="5238867"/>
                  </a:lnTo>
                  <a:lnTo>
                    <a:pt x="2702419" y="5202279"/>
                  </a:lnTo>
                  <a:lnTo>
                    <a:pt x="2732778" y="5165467"/>
                  </a:lnTo>
                  <a:lnTo>
                    <a:pt x="2762877" y="5128435"/>
                  </a:lnTo>
                  <a:lnTo>
                    <a:pt x="2792714" y="5091182"/>
                  </a:lnTo>
                  <a:lnTo>
                    <a:pt x="2822289" y="5053712"/>
                  </a:lnTo>
                  <a:lnTo>
                    <a:pt x="2851599" y="5016024"/>
                  </a:lnTo>
                  <a:lnTo>
                    <a:pt x="2880644" y="4978121"/>
                  </a:lnTo>
                  <a:lnTo>
                    <a:pt x="2909421" y="4940004"/>
                  </a:lnTo>
                  <a:lnTo>
                    <a:pt x="2937931" y="4901674"/>
                  </a:lnTo>
                  <a:lnTo>
                    <a:pt x="2966170" y="4863133"/>
                  </a:lnTo>
                  <a:lnTo>
                    <a:pt x="2994138" y="4824382"/>
                  </a:lnTo>
                  <a:lnTo>
                    <a:pt x="3021834" y="4785422"/>
                  </a:lnTo>
                  <a:lnTo>
                    <a:pt x="3049255" y="4746255"/>
                  </a:lnTo>
                  <a:lnTo>
                    <a:pt x="3076402" y="4706882"/>
                  </a:lnTo>
                  <a:lnTo>
                    <a:pt x="3103271" y="4667305"/>
                  </a:lnTo>
                  <a:lnTo>
                    <a:pt x="3129862" y="4627525"/>
                  </a:lnTo>
                  <a:lnTo>
                    <a:pt x="3156174" y="4587543"/>
                  </a:lnTo>
                  <a:lnTo>
                    <a:pt x="3182204" y="4547361"/>
                  </a:lnTo>
                  <a:lnTo>
                    <a:pt x="3207952" y="4506981"/>
                  </a:lnTo>
                  <a:lnTo>
                    <a:pt x="3233417" y="4466403"/>
                  </a:lnTo>
                  <a:lnTo>
                    <a:pt x="3258596" y="4425629"/>
                  </a:lnTo>
                  <a:lnTo>
                    <a:pt x="3283489" y="4384661"/>
                  </a:lnTo>
                  <a:lnTo>
                    <a:pt x="3308093" y="4343499"/>
                  </a:lnTo>
                  <a:lnTo>
                    <a:pt x="3332408" y="4302146"/>
                  </a:lnTo>
                  <a:lnTo>
                    <a:pt x="3356433" y="4260602"/>
                  </a:lnTo>
                  <a:lnTo>
                    <a:pt x="3380165" y="4218869"/>
                  </a:lnTo>
                  <a:lnTo>
                    <a:pt x="3403604" y="4176949"/>
                  </a:lnTo>
                  <a:lnTo>
                    <a:pt x="3426747" y="4134842"/>
                  </a:lnTo>
                  <a:lnTo>
                    <a:pt x="3449595" y="4092551"/>
                  </a:lnTo>
                  <a:lnTo>
                    <a:pt x="3472144" y="4050076"/>
                  </a:lnTo>
                  <a:lnTo>
                    <a:pt x="3494394" y="4007420"/>
                  </a:lnTo>
                  <a:lnTo>
                    <a:pt x="3516344" y="3964582"/>
                  </a:lnTo>
                  <a:lnTo>
                    <a:pt x="3537992" y="3921566"/>
                  </a:lnTo>
                  <a:lnTo>
                    <a:pt x="3559336" y="3878372"/>
                  </a:lnTo>
                  <a:lnTo>
                    <a:pt x="3580376" y="3835001"/>
                  </a:lnTo>
                  <a:lnTo>
                    <a:pt x="3601110" y="3791455"/>
                  </a:lnTo>
                  <a:lnTo>
                    <a:pt x="3621535" y="3747736"/>
                  </a:lnTo>
                  <a:lnTo>
                    <a:pt x="3641652" y="3703844"/>
                  </a:lnTo>
                  <a:lnTo>
                    <a:pt x="3661459" y="3659782"/>
                  </a:lnTo>
                  <a:lnTo>
                    <a:pt x="3680954" y="3615551"/>
                  </a:lnTo>
                  <a:lnTo>
                    <a:pt x="3700136" y="3571151"/>
                  </a:lnTo>
                  <a:lnTo>
                    <a:pt x="3719003" y="3526585"/>
                  </a:lnTo>
                  <a:lnTo>
                    <a:pt x="3737554" y="3481853"/>
                  </a:lnTo>
                  <a:lnTo>
                    <a:pt x="3755788" y="3436958"/>
                  </a:lnTo>
                  <a:lnTo>
                    <a:pt x="3773703" y="3391900"/>
                  </a:lnTo>
                  <a:lnTo>
                    <a:pt x="3791298" y="3346681"/>
                  </a:lnTo>
                  <a:lnTo>
                    <a:pt x="3808571" y="3301303"/>
                  </a:lnTo>
                  <a:lnTo>
                    <a:pt x="3825521" y="3255766"/>
                  </a:lnTo>
                  <a:lnTo>
                    <a:pt x="3842147" y="3210073"/>
                  </a:lnTo>
                  <a:lnTo>
                    <a:pt x="3858448" y="3164224"/>
                  </a:lnTo>
                  <a:lnTo>
                    <a:pt x="3874421" y="3118221"/>
                  </a:lnTo>
                  <a:lnTo>
                    <a:pt x="3890066" y="3072066"/>
                  </a:lnTo>
                  <a:lnTo>
                    <a:pt x="3905380" y="3025759"/>
                  </a:lnTo>
                  <a:lnTo>
                    <a:pt x="3920364" y="2979303"/>
                  </a:lnTo>
                  <a:lnTo>
                    <a:pt x="3935014" y="2932698"/>
                  </a:lnTo>
                  <a:lnTo>
                    <a:pt x="3949331" y="2885946"/>
                  </a:lnTo>
                  <a:lnTo>
                    <a:pt x="3963312" y="2839048"/>
                  </a:lnTo>
                  <a:lnTo>
                    <a:pt x="3976956" y="2792006"/>
                  </a:lnTo>
                  <a:lnTo>
                    <a:pt x="3990262" y="2744822"/>
                  </a:lnTo>
                  <a:lnTo>
                    <a:pt x="4003228" y="2697496"/>
                  </a:lnTo>
                  <a:lnTo>
                    <a:pt x="4015852" y="2650029"/>
                  </a:lnTo>
                  <a:lnTo>
                    <a:pt x="4028135" y="2602425"/>
                  </a:lnTo>
                  <a:lnTo>
                    <a:pt x="4040073" y="2554683"/>
                  </a:lnTo>
                  <a:lnTo>
                    <a:pt x="4051666" y="2506805"/>
                  </a:lnTo>
                  <a:lnTo>
                    <a:pt x="4062913" y="2458792"/>
                  </a:lnTo>
                  <a:lnTo>
                    <a:pt x="4073811" y="2410647"/>
                  </a:lnTo>
                  <a:lnTo>
                    <a:pt x="4084360" y="2362370"/>
                  </a:lnTo>
                  <a:lnTo>
                    <a:pt x="4094558" y="2313962"/>
                  </a:lnTo>
                  <a:lnTo>
                    <a:pt x="4104403" y="2265426"/>
                  </a:lnTo>
                  <a:lnTo>
                    <a:pt x="4113895" y="2216763"/>
                  </a:lnTo>
                  <a:lnTo>
                    <a:pt x="4123032" y="2167973"/>
                  </a:lnTo>
                  <a:lnTo>
                    <a:pt x="4131812" y="2119059"/>
                  </a:lnTo>
                  <a:lnTo>
                    <a:pt x="4140235" y="2070021"/>
                  </a:lnTo>
                  <a:lnTo>
                    <a:pt x="4148298" y="2020861"/>
                  </a:lnTo>
                  <a:lnTo>
                    <a:pt x="4156000" y="1971581"/>
                  </a:lnTo>
                  <a:lnTo>
                    <a:pt x="4163340" y="1922182"/>
                  </a:lnTo>
                  <a:lnTo>
                    <a:pt x="4170317" y="1872666"/>
                  </a:lnTo>
                  <a:lnTo>
                    <a:pt x="4176929" y="1823033"/>
                  </a:lnTo>
                  <a:lnTo>
                    <a:pt x="4183174" y="1773285"/>
                  </a:lnTo>
                  <a:lnTo>
                    <a:pt x="4189052" y="1723424"/>
                  </a:lnTo>
                  <a:lnTo>
                    <a:pt x="4194561" y="1673450"/>
                  </a:lnTo>
                  <a:lnTo>
                    <a:pt x="4199699" y="1623366"/>
                  </a:lnTo>
                  <a:lnTo>
                    <a:pt x="4204466" y="1573173"/>
                  </a:lnTo>
                  <a:lnTo>
                    <a:pt x="4208859" y="1522872"/>
                  </a:lnTo>
                  <a:lnTo>
                    <a:pt x="4212878" y="1472464"/>
                  </a:lnTo>
                  <a:lnTo>
                    <a:pt x="4216520" y="1421951"/>
                  </a:lnTo>
                  <a:lnTo>
                    <a:pt x="4219785" y="1371334"/>
                  </a:lnTo>
                  <a:lnTo>
                    <a:pt x="4222671" y="1320616"/>
                  </a:lnTo>
                  <a:lnTo>
                    <a:pt x="4225177" y="1269796"/>
                  </a:lnTo>
                  <a:lnTo>
                    <a:pt x="4227301" y="1218877"/>
                  </a:lnTo>
                  <a:lnTo>
                    <a:pt x="4229042" y="1167859"/>
                  </a:lnTo>
                  <a:lnTo>
                    <a:pt x="4230399" y="1116745"/>
                  </a:lnTo>
                  <a:lnTo>
                    <a:pt x="4231369" y="1065536"/>
                  </a:lnTo>
                  <a:lnTo>
                    <a:pt x="4231953" y="1014233"/>
                  </a:lnTo>
                  <a:lnTo>
                    <a:pt x="4232148" y="962837"/>
                  </a:lnTo>
                  <a:lnTo>
                    <a:pt x="4231942" y="910006"/>
                  </a:lnTo>
                  <a:lnTo>
                    <a:pt x="4231325" y="857272"/>
                  </a:lnTo>
                  <a:lnTo>
                    <a:pt x="4230300" y="804638"/>
                  </a:lnTo>
                  <a:lnTo>
                    <a:pt x="4228867" y="752105"/>
                  </a:lnTo>
                  <a:lnTo>
                    <a:pt x="4227027" y="699674"/>
                  </a:lnTo>
                  <a:lnTo>
                    <a:pt x="4224783" y="647347"/>
                  </a:lnTo>
                  <a:lnTo>
                    <a:pt x="4222136" y="595125"/>
                  </a:lnTo>
                  <a:lnTo>
                    <a:pt x="4219087" y="543010"/>
                  </a:lnTo>
                  <a:lnTo>
                    <a:pt x="4215638" y="491003"/>
                  </a:lnTo>
                  <a:lnTo>
                    <a:pt x="4211791" y="439106"/>
                  </a:lnTo>
                  <a:lnTo>
                    <a:pt x="4207546" y="387320"/>
                  </a:lnTo>
                  <a:lnTo>
                    <a:pt x="4202905" y="335646"/>
                  </a:lnTo>
                  <a:lnTo>
                    <a:pt x="4197870" y="284086"/>
                  </a:lnTo>
                  <a:lnTo>
                    <a:pt x="416177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3444" y="1416553"/>
            <a:ext cx="213550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Marijuana </a:t>
            </a:r>
            <a:r>
              <a:rPr dirty="0" sz="3600" spc="-800"/>
              <a:t> </a:t>
            </a:r>
            <a:r>
              <a:rPr dirty="0" sz="3600"/>
              <a:t>Side</a:t>
            </a:r>
            <a:r>
              <a:rPr dirty="0" sz="3600" spc="-125"/>
              <a:t> </a:t>
            </a:r>
            <a:r>
              <a:rPr dirty="0" sz="3600" spc="-35"/>
              <a:t>Effects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277732" y="1395216"/>
            <a:ext cx="2510790" cy="4592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20">
                <a:latin typeface="Calibri"/>
                <a:cs typeface="Calibri"/>
              </a:rPr>
              <a:t>Tolerance</a:t>
            </a:r>
            <a:endParaRPr sz="1400">
              <a:latin typeface="Calibri"/>
              <a:cs typeface="Calibri"/>
            </a:endParaRPr>
          </a:p>
          <a:p>
            <a:pPr marL="355600" marR="382270" indent="-342900">
              <a:lnSpc>
                <a:spcPct val="8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Psychological </a:t>
            </a:r>
            <a:r>
              <a:rPr dirty="0" sz="1400">
                <a:latin typeface="Calibri"/>
                <a:cs typeface="Calibri"/>
              </a:rPr>
              <a:t>or </a:t>
            </a:r>
            <a:r>
              <a:rPr dirty="0" sz="1400" spc="-10">
                <a:latin typeface="Calibri"/>
                <a:cs typeface="Calibri"/>
              </a:rPr>
              <a:t>physical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dependence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Withdrawal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symptoms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Altered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senses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Dizziness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si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</a:t>
            </a:r>
            <a:r>
              <a:rPr dirty="0" sz="1400">
                <a:latin typeface="Calibri"/>
                <a:cs typeface="Calibri"/>
              </a:rPr>
              <a:t>so</a:t>
            </a:r>
            <a:r>
              <a:rPr dirty="0" sz="1400" spc="-10">
                <a:latin typeface="Calibri"/>
                <a:cs typeface="Calibri"/>
              </a:rPr>
              <a:t>mn</a:t>
            </a:r>
            <a:r>
              <a:rPr dirty="0" sz="1400">
                <a:latin typeface="Calibri"/>
                <a:cs typeface="Calibri"/>
              </a:rPr>
              <a:t>ol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nc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Fatigue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Reduced coordination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Cognitive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impairment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Impaired balance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Euphoria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Paranoia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Hallucinations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libri"/>
                <a:cs typeface="Calibri"/>
              </a:rPr>
              <a:t>Mood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alterations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libri"/>
                <a:cs typeface="Calibri"/>
              </a:rPr>
              <a:t>Panic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Anxiety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ts val="15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libri"/>
                <a:cs typeface="Calibri"/>
              </a:rPr>
              <a:t>Low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blood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ts val="1510"/>
              </a:lnSpc>
            </a:pPr>
            <a:r>
              <a:rPr dirty="0" sz="1400" spc="-10">
                <a:latin typeface="Calibri"/>
                <a:cs typeface="Calibri"/>
              </a:rPr>
              <a:t>pressure (hypotension)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ts val="15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libri"/>
                <a:cs typeface="Calibri"/>
              </a:rPr>
              <a:t>High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blood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ts val="1510"/>
              </a:lnSpc>
            </a:pPr>
            <a:r>
              <a:rPr dirty="0" sz="1400" spc="-10">
                <a:latin typeface="Calibri"/>
                <a:cs typeface="Calibri"/>
              </a:rPr>
              <a:t>pressure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(hypertension)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libri"/>
                <a:cs typeface="Calibri"/>
              </a:rPr>
              <a:t>Rapid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heart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rate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(tachycardia)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Flushing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Fainting</a:t>
            </a:r>
            <a:r>
              <a:rPr dirty="0" spc="-20"/>
              <a:t> </a:t>
            </a:r>
            <a:r>
              <a:rPr dirty="0" spc="-10"/>
              <a:t>(syncope)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5"/>
              <a:t>Dry</a:t>
            </a:r>
            <a:r>
              <a:rPr dirty="0" spc="-40"/>
              <a:t> </a:t>
            </a:r>
            <a:r>
              <a:rPr dirty="0" spc="-5"/>
              <a:t>mouth</a:t>
            </a:r>
            <a:r>
              <a:rPr dirty="0" spc="-20"/>
              <a:t> </a:t>
            </a:r>
            <a:r>
              <a:rPr dirty="0" spc="-10"/>
              <a:t>(xerostomia)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Nausea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15"/>
              <a:t>Vomiting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Distortion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taste</a:t>
            </a:r>
            <a:r>
              <a:rPr dirty="0" spc="-25"/>
              <a:t> </a:t>
            </a:r>
            <a:r>
              <a:rPr dirty="0" spc="-5"/>
              <a:t>(dysgeusia)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25"/>
              <a:t>Tooth</a:t>
            </a:r>
            <a:r>
              <a:rPr dirty="0" spc="-50"/>
              <a:t> </a:t>
            </a:r>
            <a:r>
              <a:rPr dirty="0" spc="-5"/>
              <a:t>discoloration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Loss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10"/>
              <a:t>appetite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Increased</a:t>
            </a:r>
            <a:r>
              <a:rPr dirty="0" spc="-5"/>
              <a:t> </a:t>
            </a:r>
            <a:r>
              <a:rPr dirty="0" spc="-10"/>
              <a:t>appetite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Oral</a:t>
            </a:r>
            <a:r>
              <a:rPr dirty="0" spc="-40"/>
              <a:t> </a:t>
            </a:r>
            <a:r>
              <a:rPr dirty="0" spc="-5"/>
              <a:t>thrush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Diarrhea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Constipation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Urinary</a:t>
            </a:r>
            <a:r>
              <a:rPr dirty="0" spc="-40"/>
              <a:t> </a:t>
            </a:r>
            <a:r>
              <a:rPr dirty="0" spc="-10"/>
              <a:t>retention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Skin</a:t>
            </a:r>
            <a:r>
              <a:rPr dirty="0" spc="-50"/>
              <a:t> </a:t>
            </a:r>
            <a:r>
              <a:rPr dirty="0" spc="-10"/>
              <a:t>rash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Dry</a:t>
            </a:r>
            <a:r>
              <a:rPr dirty="0" spc="-50"/>
              <a:t> </a:t>
            </a:r>
            <a:r>
              <a:rPr dirty="0" spc="-10"/>
              <a:t>eyes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Blurred</a:t>
            </a:r>
            <a:r>
              <a:rPr dirty="0" spc="-35"/>
              <a:t> </a:t>
            </a:r>
            <a:r>
              <a:rPr dirty="0"/>
              <a:t>vision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Cough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Sore</a:t>
            </a:r>
            <a:r>
              <a:rPr dirty="0" spc="-35"/>
              <a:t> </a:t>
            </a:r>
            <a:r>
              <a:rPr dirty="0" spc="-10"/>
              <a:t>throat </a:t>
            </a:r>
            <a:r>
              <a:rPr dirty="0" spc="-5"/>
              <a:t>(pharyngitis)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6711" y="470916"/>
            <a:ext cx="3286125" cy="5892165"/>
          </a:xfrm>
          <a:custGeom>
            <a:avLst/>
            <a:gdLst/>
            <a:ahLst/>
            <a:cxnLst/>
            <a:rect l="l" t="t" r="r" b="b"/>
            <a:pathLst>
              <a:path w="3286125" h="5892165">
                <a:moveTo>
                  <a:pt x="3118205" y="0"/>
                </a:moveTo>
                <a:lnTo>
                  <a:pt x="0" y="0"/>
                </a:lnTo>
                <a:lnTo>
                  <a:pt x="0" y="5891784"/>
                </a:lnTo>
                <a:lnTo>
                  <a:pt x="3119335" y="5891784"/>
                </a:lnTo>
                <a:lnTo>
                  <a:pt x="3124847" y="5844146"/>
                </a:lnTo>
                <a:lnTo>
                  <a:pt x="3133318" y="5767870"/>
                </a:lnTo>
                <a:lnTo>
                  <a:pt x="3152952" y="5569331"/>
                </a:lnTo>
                <a:lnTo>
                  <a:pt x="3164243" y="5450078"/>
                </a:lnTo>
                <a:lnTo>
                  <a:pt x="3176130" y="5315686"/>
                </a:lnTo>
                <a:lnTo>
                  <a:pt x="3188716" y="5169204"/>
                </a:lnTo>
                <a:lnTo>
                  <a:pt x="3201301" y="5009997"/>
                </a:lnTo>
                <a:lnTo>
                  <a:pt x="3214116" y="4840503"/>
                </a:lnTo>
                <a:lnTo>
                  <a:pt x="3225990" y="4657686"/>
                </a:lnTo>
                <a:lnTo>
                  <a:pt x="3237407" y="4466412"/>
                </a:lnTo>
                <a:lnTo>
                  <a:pt x="3247758" y="4264228"/>
                </a:lnTo>
                <a:lnTo>
                  <a:pt x="3257638" y="4053573"/>
                </a:lnTo>
                <a:lnTo>
                  <a:pt x="3266922" y="3833837"/>
                </a:lnTo>
                <a:lnTo>
                  <a:pt x="3270224" y="3721239"/>
                </a:lnTo>
                <a:lnTo>
                  <a:pt x="3273869" y="3606228"/>
                </a:lnTo>
                <a:lnTo>
                  <a:pt x="3277273" y="3489401"/>
                </a:lnTo>
                <a:lnTo>
                  <a:pt x="3279508" y="3371964"/>
                </a:lnTo>
                <a:lnTo>
                  <a:pt x="3283623" y="3131045"/>
                </a:lnTo>
                <a:lnTo>
                  <a:pt x="3285032" y="3007550"/>
                </a:lnTo>
                <a:lnTo>
                  <a:pt x="3285032" y="2882849"/>
                </a:lnTo>
                <a:lnTo>
                  <a:pt x="3285744" y="2756941"/>
                </a:lnTo>
                <a:lnTo>
                  <a:pt x="3285032" y="2629827"/>
                </a:lnTo>
                <a:lnTo>
                  <a:pt x="3282327" y="2371953"/>
                </a:lnTo>
                <a:lnTo>
                  <a:pt x="3276574" y="2109241"/>
                </a:lnTo>
                <a:lnTo>
                  <a:pt x="3273158" y="1977275"/>
                </a:lnTo>
                <a:lnTo>
                  <a:pt x="3268332" y="1844103"/>
                </a:lnTo>
                <a:lnTo>
                  <a:pt x="3257041" y="1574723"/>
                </a:lnTo>
                <a:lnTo>
                  <a:pt x="3249993" y="1439735"/>
                </a:lnTo>
                <a:lnTo>
                  <a:pt x="3233051" y="1167942"/>
                </a:lnTo>
                <a:lnTo>
                  <a:pt x="3223285" y="1030528"/>
                </a:lnTo>
                <a:lnTo>
                  <a:pt x="3212592" y="892517"/>
                </a:lnTo>
                <a:lnTo>
                  <a:pt x="3201301" y="756310"/>
                </a:lnTo>
                <a:lnTo>
                  <a:pt x="3188119" y="618299"/>
                </a:lnTo>
                <a:lnTo>
                  <a:pt x="3160014" y="342874"/>
                </a:lnTo>
                <a:lnTo>
                  <a:pt x="3143669" y="205460"/>
                </a:lnTo>
                <a:lnTo>
                  <a:pt x="3126968" y="68656"/>
                </a:lnTo>
                <a:lnTo>
                  <a:pt x="31182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2837" y="2689871"/>
            <a:ext cx="205549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CBD</a:t>
            </a:r>
            <a:r>
              <a:rPr dirty="0" sz="4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Side </a:t>
            </a:r>
            <a:r>
              <a:rPr dirty="0" sz="4400" spc="-9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0105" y="477767"/>
            <a:ext cx="4886325" cy="1868805"/>
          </a:xfrm>
          <a:custGeom>
            <a:avLst/>
            <a:gdLst/>
            <a:ahLst/>
            <a:cxnLst/>
            <a:rect l="l" t="t" r="r" b="b"/>
            <a:pathLst>
              <a:path w="4886325" h="1868805">
                <a:moveTo>
                  <a:pt x="4574540" y="0"/>
                </a:moveTo>
                <a:lnTo>
                  <a:pt x="311404" y="0"/>
                </a:lnTo>
                <a:lnTo>
                  <a:pt x="265387" y="3376"/>
                </a:lnTo>
                <a:lnTo>
                  <a:pt x="221466" y="13185"/>
                </a:lnTo>
                <a:lnTo>
                  <a:pt x="180124" y="28945"/>
                </a:lnTo>
                <a:lnTo>
                  <a:pt x="141841" y="50172"/>
                </a:lnTo>
                <a:lnTo>
                  <a:pt x="107100" y="76387"/>
                </a:lnTo>
                <a:lnTo>
                  <a:pt x="76382" y="107107"/>
                </a:lnTo>
                <a:lnTo>
                  <a:pt x="50169" y="141850"/>
                </a:lnTo>
                <a:lnTo>
                  <a:pt x="28942" y="180134"/>
                </a:lnTo>
                <a:lnTo>
                  <a:pt x="13184" y="221478"/>
                </a:lnTo>
                <a:lnTo>
                  <a:pt x="3376" y="265399"/>
                </a:lnTo>
                <a:lnTo>
                  <a:pt x="0" y="311416"/>
                </a:lnTo>
                <a:lnTo>
                  <a:pt x="0" y="1557020"/>
                </a:lnTo>
                <a:lnTo>
                  <a:pt x="3376" y="1603036"/>
                </a:lnTo>
                <a:lnTo>
                  <a:pt x="13184" y="1646957"/>
                </a:lnTo>
                <a:lnTo>
                  <a:pt x="28942" y="1688299"/>
                </a:lnTo>
                <a:lnTo>
                  <a:pt x="50169" y="1726582"/>
                </a:lnTo>
                <a:lnTo>
                  <a:pt x="76382" y="1761323"/>
                </a:lnTo>
                <a:lnTo>
                  <a:pt x="107100" y="1792041"/>
                </a:lnTo>
                <a:lnTo>
                  <a:pt x="141841" y="1818254"/>
                </a:lnTo>
                <a:lnTo>
                  <a:pt x="180124" y="1839481"/>
                </a:lnTo>
                <a:lnTo>
                  <a:pt x="221466" y="1855239"/>
                </a:lnTo>
                <a:lnTo>
                  <a:pt x="265387" y="1865047"/>
                </a:lnTo>
                <a:lnTo>
                  <a:pt x="311404" y="1868424"/>
                </a:lnTo>
                <a:lnTo>
                  <a:pt x="4574540" y="1868424"/>
                </a:lnTo>
                <a:lnTo>
                  <a:pt x="4620556" y="1865047"/>
                </a:lnTo>
                <a:lnTo>
                  <a:pt x="4664477" y="1855239"/>
                </a:lnTo>
                <a:lnTo>
                  <a:pt x="4705819" y="1839481"/>
                </a:lnTo>
                <a:lnTo>
                  <a:pt x="4744102" y="1818254"/>
                </a:lnTo>
                <a:lnTo>
                  <a:pt x="4778843" y="1792041"/>
                </a:lnTo>
                <a:lnTo>
                  <a:pt x="4809561" y="1761323"/>
                </a:lnTo>
                <a:lnTo>
                  <a:pt x="4835774" y="1726582"/>
                </a:lnTo>
                <a:lnTo>
                  <a:pt x="4857001" y="1688299"/>
                </a:lnTo>
                <a:lnTo>
                  <a:pt x="4872759" y="1646957"/>
                </a:lnTo>
                <a:lnTo>
                  <a:pt x="4882567" y="1603036"/>
                </a:lnTo>
                <a:lnTo>
                  <a:pt x="4885944" y="1557020"/>
                </a:lnTo>
                <a:lnTo>
                  <a:pt x="4885944" y="311416"/>
                </a:lnTo>
                <a:lnTo>
                  <a:pt x="4882567" y="265399"/>
                </a:lnTo>
                <a:lnTo>
                  <a:pt x="4872759" y="221478"/>
                </a:lnTo>
                <a:lnTo>
                  <a:pt x="4857001" y="180134"/>
                </a:lnTo>
                <a:lnTo>
                  <a:pt x="4835774" y="141850"/>
                </a:lnTo>
                <a:lnTo>
                  <a:pt x="4809561" y="107107"/>
                </a:lnTo>
                <a:lnTo>
                  <a:pt x="4778843" y="76387"/>
                </a:lnTo>
                <a:lnTo>
                  <a:pt x="4744102" y="50172"/>
                </a:lnTo>
                <a:lnTo>
                  <a:pt x="4705819" y="28945"/>
                </a:lnTo>
                <a:lnTo>
                  <a:pt x="4664477" y="13185"/>
                </a:lnTo>
                <a:lnTo>
                  <a:pt x="4620556" y="3376"/>
                </a:lnTo>
                <a:lnTo>
                  <a:pt x="45745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7239" y="968503"/>
            <a:ext cx="2221230" cy="7423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55"/>
              <a:t>Very</a:t>
            </a:r>
            <a:r>
              <a:rPr dirty="0" sz="4700" spc="-80"/>
              <a:t> </a:t>
            </a:r>
            <a:r>
              <a:rPr dirty="0" sz="4700" spc="-240"/>
              <a:t>few,</a:t>
            </a:r>
            <a:endParaRPr sz="4700"/>
          </a:p>
        </p:txBody>
      </p:sp>
      <p:sp>
        <p:nvSpPr>
          <p:cNvPr id="6" name="object 6"/>
          <p:cNvSpPr/>
          <p:nvPr/>
        </p:nvSpPr>
        <p:spPr>
          <a:xfrm>
            <a:off x="5420105" y="2480313"/>
            <a:ext cx="4886325" cy="1866900"/>
          </a:xfrm>
          <a:custGeom>
            <a:avLst/>
            <a:gdLst/>
            <a:ahLst/>
            <a:cxnLst/>
            <a:rect l="l" t="t" r="r" b="b"/>
            <a:pathLst>
              <a:path w="4886325" h="1866900">
                <a:moveTo>
                  <a:pt x="4574794" y="0"/>
                </a:moveTo>
                <a:lnTo>
                  <a:pt x="311150" y="0"/>
                </a:lnTo>
                <a:lnTo>
                  <a:pt x="265170" y="3373"/>
                </a:lnTo>
                <a:lnTo>
                  <a:pt x="221285" y="13173"/>
                </a:lnTo>
                <a:lnTo>
                  <a:pt x="179976" y="28919"/>
                </a:lnTo>
                <a:lnTo>
                  <a:pt x="141725" y="50128"/>
                </a:lnTo>
                <a:lnTo>
                  <a:pt x="107012" y="76319"/>
                </a:lnTo>
                <a:lnTo>
                  <a:pt x="76319" y="107012"/>
                </a:lnTo>
                <a:lnTo>
                  <a:pt x="50128" y="141725"/>
                </a:lnTo>
                <a:lnTo>
                  <a:pt x="28919" y="179976"/>
                </a:lnTo>
                <a:lnTo>
                  <a:pt x="13173" y="221285"/>
                </a:lnTo>
                <a:lnTo>
                  <a:pt x="3373" y="265170"/>
                </a:lnTo>
                <a:lnTo>
                  <a:pt x="0" y="311150"/>
                </a:lnTo>
                <a:lnTo>
                  <a:pt x="0" y="1555737"/>
                </a:lnTo>
                <a:lnTo>
                  <a:pt x="3373" y="1601719"/>
                </a:lnTo>
                <a:lnTo>
                  <a:pt x="13173" y="1645607"/>
                </a:lnTo>
                <a:lnTo>
                  <a:pt x="28919" y="1686918"/>
                </a:lnTo>
                <a:lnTo>
                  <a:pt x="50128" y="1725171"/>
                </a:lnTo>
                <a:lnTo>
                  <a:pt x="76319" y="1759885"/>
                </a:lnTo>
                <a:lnTo>
                  <a:pt x="107012" y="1790579"/>
                </a:lnTo>
                <a:lnTo>
                  <a:pt x="141725" y="1816771"/>
                </a:lnTo>
                <a:lnTo>
                  <a:pt x="179976" y="1837980"/>
                </a:lnTo>
                <a:lnTo>
                  <a:pt x="221285" y="1853726"/>
                </a:lnTo>
                <a:lnTo>
                  <a:pt x="265170" y="1863526"/>
                </a:lnTo>
                <a:lnTo>
                  <a:pt x="311150" y="1866900"/>
                </a:lnTo>
                <a:lnTo>
                  <a:pt x="4574794" y="1866900"/>
                </a:lnTo>
                <a:lnTo>
                  <a:pt x="4620773" y="1863526"/>
                </a:lnTo>
                <a:lnTo>
                  <a:pt x="4664658" y="1853726"/>
                </a:lnTo>
                <a:lnTo>
                  <a:pt x="4705967" y="1837980"/>
                </a:lnTo>
                <a:lnTo>
                  <a:pt x="4744218" y="1816771"/>
                </a:lnTo>
                <a:lnTo>
                  <a:pt x="4778931" y="1790579"/>
                </a:lnTo>
                <a:lnTo>
                  <a:pt x="4809624" y="1759885"/>
                </a:lnTo>
                <a:lnTo>
                  <a:pt x="4835815" y="1725171"/>
                </a:lnTo>
                <a:lnTo>
                  <a:pt x="4857024" y="1686918"/>
                </a:lnTo>
                <a:lnTo>
                  <a:pt x="4872770" y="1645607"/>
                </a:lnTo>
                <a:lnTo>
                  <a:pt x="4882570" y="1601719"/>
                </a:lnTo>
                <a:lnTo>
                  <a:pt x="4885944" y="1555737"/>
                </a:lnTo>
                <a:lnTo>
                  <a:pt x="4885944" y="311150"/>
                </a:lnTo>
                <a:lnTo>
                  <a:pt x="4882570" y="265170"/>
                </a:lnTo>
                <a:lnTo>
                  <a:pt x="4872770" y="221285"/>
                </a:lnTo>
                <a:lnTo>
                  <a:pt x="4857024" y="179976"/>
                </a:lnTo>
                <a:lnTo>
                  <a:pt x="4835815" y="141725"/>
                </a:lnTo>
                <a:lnTo>
                  <a:pt x="4809624" y="107012"/>
                </a:lnTo>
                <a:lnTo>
                  <a:pt x="4778931" y="76319"/>
                </a:lnTo>
                <a:lnTo>
                  <a:pt x="4744218" y="50128"/>
                </a:lnTo>
                <a:lnTo>
                  <a:pt x="4705967" y="28919"/>
                </a:lnTo>
                <a:lnTo>
                  <a:pt x="4664658" y="13173"/>
                </a:lnTo>
                <a:lnTo>
                  <a:pt x="4620773" y="3373"/>
                </a:lnTo>
                <a:lnTo>
                  <a:pt x="4574794" y="0"/>
                </a:lnTo>
                <a:close/>
              </a:path>
            </a:pathLst>
          </a:custGeom>
          <a:solidFill>
            <a:srgbClr val="5FE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0105" y="4482849"/>
            <a:ext cx="4886325" cy="1866900"/>
          </a:xfrm>
          <a:custGeom>
            <a:avLst/>
            <a:gdLst/>
            <a:ahLst/>
            <a:cxnLst/>
            <a:rect l="l" t="t" r="r" b="b"/>
            <a:pathLst>
              <a:path w="4886325" h="1866900">
                <a:moveTo>
                  <a:pt x="4574794" y="0"/>
                </a:moveTo>
                <a:lnTo>
                  <a:pt x="311150" y="0"/>
                </a:lnTo>
                <a:lnTo>
                  <a:pt x="265170" y="3373"/>
                </a:lnTo>
                <a:lnTo>
                  <a:pt x="221285" y="13173"/>
                </a:lnTo>
                <a:lnTo>
                  <a:pt x="179976" y="28919"/>
                </a:lnTo>
                <a:lnTo>
                  <a:pt x="141725" y="50128"/>
                </a:lnTo>
                <a:lnTo>
                  <a:pt x="107012" y="76319"/>
                </a:lnTo>
                <a:lnTo>
                  <a:pt x="76319" y="107012"/>
                </a:lnTo>
                <a:lnTo>
                  <a:pt x="50128" y="141725"/>
                </a:lnTo>
                <a:lnTo>
                  <a:pt x="28919" y="179976"/>
                </a:lnTo>
                <a:lnTo>
                  <a:pt x="13173" y="221285"/>
                </a:lnTo>
                <a:lnTo>
                  <a:pt x="3373" y="265170"/>
                </a:lnTo>
                <a:lnTo>
                  <a:pt x="0" y="311150"/>
                </a:lnTo>
                <a:lnTo>
                  <a:pt x="0" y="1555737"/>
                </a:lnTo>
                <a:lnTo>
                  <a:pt x="3373" y="1601719"/>
                </a:lnTo>
                <a:lnTo>
                  <a:pt x="13173" y="1645607"/>
                </a:lnTo>
                <a:lnTo>
                  <a:pt x="28919" y="1686918"/>
                </a:lnTo>
                <a:lnTo>
                  <a:pt x="50128" y="1725171"/>
                </a:lnTo>
                <a:lnTo>
                  <a:pt x="76319" y="1759885"/>
                </a:lnTo>
                <a:lnTo>
                  <a:pt x="107012" y="1790579"/>
                </a:lnTo>
                <a:lnTo>
                  <a:pt x="141725" y="1816771"/>
                </a:lnTo>
                <a:lnTo>
                  <a:pt x="179976" y="1837980"/>
                </a:lnTo>
                <a:lnTo>
                  <a:pt x="221285" y="1853726"/>
                </a:lnTo>
                <a:lnTo>
                  <a:pt x="265170" y="1863526"/>
                </a:lnTo>
                <a:lnTo>
                  <a:pt x="311150" y="1866900"/>
                </a:lnTo>
                <a:lnTo>
                  <a:pt x="4574794" y="1866900"/>
                </a:lnTo>
                <a:lnTo>
                  <a:pt x="4620773" y="1863526"/>
                </a:lnTo>
                <a:lnTo>
                  <a:pt x="4664658" y="1853726"/>
                </a:lnTo>
                <a:lnTo>
                  <a:pt x="4705967" y="1837980"/>
                </a:lnTo>
                <a:lnTo>
                  <a:pt x="4744218" y="1816771"/>
                </a:lnTo>
                <a:lnTo>
                  <a:pt x="4778931" y="1790579"/>
                </a:lnTo>
                <a:lnTo>
                  <a:pt x="4809624" y="1759885"/>
                </a:lnTo>
                <a:lnTo>
                  <a:pt x="4835815" y="1725171"/>
                </a:lnTo>
                <a:lnTo>
                  <a:pt x="4857024" y="1686918"/>
                </a:lnTo>
                <a:lnTo>
                  <a:pt x="4872770" y="1645607"/>
                </a:lnTo>
                <a:lnTo>
                  <a:pt x="4882570" y="1601719"/>
                </a:lnTo>
                <a:lnTo>
                  <a:pt x="4885944" y="1555737"/>
                </a:lnTo>
                <a:lnTo>
                  <a:pt x="4885944" y="311150"/>
                </a:lnTo>
                <a:lnTo>
                  <a:pt x="4882570" y="265170"/>
                </a:lnTo>
                <a:lnTo>
                  <a:pt x="4872770" y="221285"/>
                </a:lnTo>
                <a:lnTo>
                  <a:pt x="4857024" y="179976"/>
                </a:lnTo>
                <a:lnTo>
                  <a:pt x="4835815" y="141725"/>
                </a:lnTo>
                <a:lnTo>
                  <a:pt x="4809624" y="107012"/>
                </a:lnTo>
                <a:lnTo>
                  <a:pt x="4778931" y="76319"/>
                </a:lnTo>
                <a:lnTo>
                  <a:pt x="4744218" y="50128"/>
                </a:lnTo>
                <a:lnTo>
                  <a:pt x="4705967" y="28919"/>
                </a:lnTo>
                <a:lnTo>
                  <a:pt x="4664658" y="13173"/>
                </a:lnTo>
                <a:lnTo>
                  <a:pt x="4620773" y="3373"/>
                </a:lnTo>
                <a:lnTo>
                  <a:pt x="457479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77239" y="2970945"/>
            <a:ext cx="3390900" cy="3072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5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4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15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4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endParaRPr sz="4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600">
              <a:latin typeface="Calibri"/>
              <a:cs typeface="Calibri"/>
            </a:endParaRPr>
          </a:p>
          <a:p>
            <a:pPr marL="12700" marR="843915">
              <a:lnSpc>
                <a:spcPts val="5160"/>
              </a:lnSpc>
              <a:spcBef>
                <a:spcPts val="5"/>
              </a:spcBef>
            </a:pPr>
            <a:r>
              <a:rPr dirty="0" sz="4700" spc="-2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dirty="0" sz="47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5">
                <a:solidFill>
                  <a:srgbClr val="FFFFFF"/>
                </a:solidFill>
                <a:latin typeface="Calibri"/>
                <a:cs typeface="Calibri"/>
              </a:rPr>
              <a:t>Side </a:t>
            </a:r>
            <a:r>
              <a:rPr dirty="0" sz="4700" spc="-10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736580" cy="6858000"/>
            <a:chOff x="0" y="0"/>
            <a:chExt cx="10736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273540" cy="6858000"/>
            </a:xfrm>
            <a:custGeom>
              <a:avLst/>
              <a:gdLst/>
              <a:ahLst/>
              <a:cxnLst/>
              <a:rect l="l" t="t" r="r" b="b"/>
              <a:pathLst>
                <a:path w="9273540" h="6858000">
                  <a:moveTo>
                    <a:pt x="812679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308197" y="6858000"/>
                  </a:lnTo>
                  <a:lnTo>
                    <a:pt x="3308197" y="6857542"/>
                  </a:lnTo>
                  <a:lnTo>
                    <a:pt x="7958467" y="6857542"/>
                  </a:lnTo>
                  <a:lnTo>
                    <a:pt x="9194520" y="3752202"/>
                  </a:lnTo>
                  <a:lnTo>
                    <a:pt x="9208234" y="3709605"/>
                  </a:lnTo>
                  <a:lnTo>
                    <a:pt x="9220642" y="3665286"/>
                  </a:lnTo>
                  <a:lnTo>
                    <a:pt x="9231744" y="3619417"/>
                  </a:lnTo>
                  <a:lnTo>
                    <a:pt x="9241540" y="3572170"/>
                  </a:lnTo>
                  <a:lnTo>
                    <a:pt x="9250030" y="3523718"/>
                  </a:lnTo>
                  <a:lnTo>
                    <a:pt x="9257213" y="3474232"/>
                  </a:lnTo>
                  <a:lnTo>
                    <a:pt x="9263091" y="3423885"/>
                  </a:lnTo>
                  <a:lnTo>
                    <a:pt x="9267662" y="3372848"/>
                  </a:lnTo>
                  <a:lnTo>
                    <a:pt x="9270927" y="3321296"/>
                  </a:lnTo>
                  <a:lnTo>
                    <a:pt x="9272886" y="3269398"/>
                  </a:lnTo>
                  <a:lnTo>
                    <a:pt x="9273540" y="3217329"/>
                  </a:lnTo>
                  <a:lnTo>
                    <a:pt x="9272886" y="3165259"/>
                  </a:lnTo>
                  <a:lnTo>
                    <a:pt x="9270927" y="3113362"/>
                  </a:lnTo>
                  <a:lnTo>
                    <a:pt x="9267662" y="3061809"/>
                  </a:lnTo>
                  <a:lnTo>
                    <a:pt x="9263091" y="3010773"/>
                  </a:lnTo>
                  <a:lnTo>
                    <a:pt x="9257213" y="2960425"/>
                  </a:lnTo>
                  <a:lnTo>
                    <a:pt x="9250030" y="2910939"/>
                  </a:lnTo>
                  <a:lnTo>
                    <a:pt x="9241540" y="2862487"/>
                  </a:lnTo>
                  <a:lnTo>
                    <a:pt x="9231744" y="2815240"/>
                  </a:lnTo>
                  <a:lnTo>
                    <a:pt x="9220642" y="2769371"/>
                  </a:lnTo>
                  <a:lnTo>
                    <a:pt x="9208234" y="2725052"/>
                  </a:lnTo>
                  <a:lnTo>
                    <a:pt x="9194520" y="2682455"/>
                  </a:lnTo>
                  <a:lnTo>
                    <a:pt x="8126793" y="0"/>
                  </a:lnTo>
                  <a:close/>
                </a:path>
              </a:pathLst>
            </a:custGeom>
            <a:solidFill>
              <a:srgbClr val="7E7E7E">
                <a:alpha val="1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1444752"/>
              <a:ext cx="7048487" cy="39559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64203" y="1424177"/>
              <a:ext cx="929640" cy="824865"/>
            </a:xfrm>
            <a:custGeom>
              <a:avLst/>
              <a:gdLst/>
              <a:ahLst/>
              <a:cxnLst/>
              <a:rect l="l" t="t" r="r" b="b"/>
              <a:pathLst>
                <a:path w="929640" h="824864">
                  <a:moveTo>
                    <a:pt x="265090" y="824484"/>
                  </a:moveTo>
                  <a:lnTo>
                    <a:pt x="217896" y="804879"/>
                  </a:lnTo>
                  <a:lnTo>
                    <a:pt x="8029" y="445604"/>
                  </a:lnTo>
                  <a:lnTo>
                    <a:pt x="0" y="412242"/>
                  </a:lnTo>
                  <a:lnTo>
                    <a:pt x="2007" y="394666"/>
                  </a:lnTo>
                  <a:lnTo>
                    <a:pt x="207965" y="32169"/>
                  </a:lnTo>
                  <a:lnTo>
                    <a:pt x="248465" y="2513"/>
                  </a:lnTo>
                  <a:lnTo>
                    <a:pt x="265090" y="0"/>
                  </a:lnTo>
                  <a:lnTo>
                    <a:pt x="664962" y="0"/>
                  </a:lnTo>
                  <a:lnTo>
                    <a:pt x="711479" y="19604"/>
                  </a:lnTo>
                  <a:lnTo>
                    <a:pt x="922010" y="378879"/>
                  </a:lnTo>
                  <a:lnTo>
                    <a:pt x="929154" y="412242"/>
                  </a:lnTo>
                  <a:lnTo>
                    <a:pt x="927368" y="429817"/>
                  </a:lnTo>
                  <a:lnTo>
                    <a:pt x="722074" y="792314"/>
                  </a:lnTo>
                  <a:lnTo>
                    <a:pt x="680915" y="821970"/>
                  </a:lnTo>
                  <a:lnTo>
                    <a:pt x="664962" y="824484"/>
                  </a:lnTo>
                  <a:lnTo>
                    <a:pt x="265090" y="82448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63813" y="1076705"/>
              <a:ext cx="758190" cy="670560"/>
            </a:xfrm>
            <a:custGeom>
              <a:avLst/>
              <a:gdLst/>
              <a:ahLst/>
              <a:cxnLst/>
              <a:rect l="l" t="t" r="r" b="b"/>
              <a:pathLst>
                <a:path w="758190" h="670560">
                  <a:moveTo>
                    <a:pt x="216220" y="670560"/>
                  </a:moveTo>
                  <a:lnTo>
                    <a:pt x="177726" y="654615"/>
                  </a:lnTo>
                  <a:lnTo>
                    <a:pt x="6543" y="362407"/>
                  </a:lnTo>
                  <a:lnTo>
                    <a:pt x="0" y="335280"/>
                  </a:lnTo>
                  <a:lnTo>
                    <a:pt x="1635" y="320987"/>
                  </a:lnTo>
                  <a:lnTo>
                    <a:pt x="169624" y="26162"/>
                  </a:lnTo>
                  <a:lnTo>
                    <a:pt x="202660" y="2044"/>
                  </a:lnTo>
                  <a:lnTo>
                    <a:pt x="216220" y="0"/>
                  </a:lnTo>
                  <a:lnTo>
                    <a:pt x="542382" y="0"/>
                  </a:lnTo>
                  <a:lnTo>
                    <a:pt x="580320" y="15944"/>
                  </a:lnTo>
                  <a:lnTo>
                    <a:pt x="752046" y="308152"/>
                  </a:lnTo>
                  <a:lnTo>
                    <a:pt x="757875" y="335280"/>
                  </a:lnTo>
                  <a:lnTo>
                    <a:pt x="756418" y="349572"/>
                  </a:lnTo>
                  <a:lnTo>
                    <a:pt x="588965" y="644398"/>
                  </a:lnTo>
                  <a:lnTo>
                    <a:pt x="555391" y="668515"/>
                  </a:lnTo>
                  <a:lnTo>
                    <a:pt x="542382" y="670560"/>
                  </a:lnTo>
                  <a:lnTo>
                    <a:pt x="216220" y="6705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8920" cy="6858000"/>
          </a:xfrm>
          <a:custGeom>
            <a:avLst/>
            <a:gdLst/>
            <a:ahLst/>
            <a:cxnLst/>
            <a:rect l="l" t="t" r="r" b="b"/>
            <a:pathLst>
              <a:path w="4058920" h="6858000">
                <a:moveTo>
                  <a:pt x="4058412" y="0"/>
                </a:moveTo>
                <a:lnTo>
                  <a:pt x="0" y="0"/>
                </a:lnTo>
                <a:lnTo>
                  <a:pt x="0" y="6858000"/>
                </a:lnTo>
                <a:lnTo>
                  <a:pt x="4058412" y="6858000"/>
                </a:lnTo>
                <a:lnTo>
                  <a:pt x="4058412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5963" y="2105660"/>
            <a:ext cx="2356485" cy="190373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CB</a:t>
            </a:r>
            <a:r>
              <a:rPr dirty="0" sz="44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28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400" spc="-1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4400" spc="-18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4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dirty="0" sz="4400" spc="-5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4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4568" y="909732"/>
            <a:ext cx="6409690" cy="101346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dirty="0" sz="2400" spc="-125">
                <a:solidFill>
                  <a:srgbClr val="252525"/>
                </a:solidFill>
              </a:rPr>
              <a:t>Yes</a:t>
            </a:r>
            <a:r>
              <a:rPr dirty="0" sz="2400" spc="-120">
                <a:solidFill>
                  <a:srgbClr val="252525"/>
                </a:solidFill>
              </a:rPr>
              <a:t> </a:t>
            </a:r>
            <a:r>
              <a:rPr dirty="0" sz="2400">
                <a:solidFill>
                  <a:srgbClr val="252525"/>
                </a:solidFill>
              </a:rPr>
              <a:t>- </a:t>
            </a:r>
            <a:r>
              <a:rPr dirty="0" sz="2400" spc="-20">
                <a:solidFill>
                  <a:srgbClr val="252525"/>
                </a:solidFill>
              </a:rPr>
              <a:t>It has a </a:t>
            </a:r>
            <a:r>
              <a:rPr dirty="0" sz="2400" spc="-40">
                <a:solidFill>
                  <a:srgbClr val="252525"/>
                </a:solidFill>
              </a:rPr>
              <a:t>“favorable </a:t>
            </a:r>
            <a:r>
              <a:rPr dirty="0" sz="2400" spc="-35">
                <a:solidFill>
                  <a:srgbClr val="252525"/>
                </a:solidFill>
              </a:rPr>
              <a:t>safety </a:t>
            </a:r>
            <a:r>
              <a:rPr dirty="0" sz="2400" spc="-25">
                <a:solidFill>
                  <a:srgbClr val="252525"/>
                </a:solidFill>
              </a:rPr>
              <a:t>profile” </a:t>
            </a:r>
            <a:r>
              <a:rPr dirty="0" sz="2400" spc="-20">
                <a:solidFill>
                  <a:srgbClr val="252525"/>
                </a:solidFill>
              </a:rPr>
              <a:t>according </a:t>
            </a:r>
            <a:r>
              <a:rPr dirty="0" sz="2400" spc="-30">
                <a:solidFill>
                  <a:srgbClr val="252525"/>
                </a:solidFill>
              </a:rPr>
              <a:t>to </a:t>
            </a:r>
            <a:r>
              <a:rPr dirty="0" sz="2400" spc="-20">
                <a:solidFill>
                  <a:srgbClr val="252525"/>
                </a:solidFill>
              </a:rPr>
              <a:t>a </a:t>
            </a:r>
            <a:r>
              <a:rPr dirty="0" sz="2400" spc="-530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recent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article</a:t>
            </a:r>
            <a:r>
              <a:rPr dirty="0" sz="2400" spc="-1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published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30">
                <a:solidFill>
                  <a:srgbClr val="252525"/>
                </a:solidFill>
              </a:rPr>
              <a:t>by</a:t>
            </a:r>
            <a:r>
              <a:rPr dirty="0" sz="2400" spc="-5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the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National</a:t>
            </a:r>
            <a:r>
              <a:rPr dirty="0" sz="2400" spc="-20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Institute</a:t>
            </a:r>
            <a:r>
              <a:rPr dirty="0" sz="2400" spc="-20">
                <a:solidFill>
                  <a:srgbClr val="252525"/>
                </a:solidFill>
              </a:rPr>
              <a:t> of </a:t>
            </a:r>
            <a:r>
              <a:rPr dirty="0" sz="2400" spc="-1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Health.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784568" y="2007012"/>
            <a:ext cx="6506209" cy="3373754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979805">
              <a:lnSpc>
                <a:spcPts val="2450"/>
              </a:lnSpc>
              <a:spcBef>
                <a:spcPts val="540"/>
              </a:spcBef>
            </a:pP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comparison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drugs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similar </a:t>
            </a:r>
            <a:r>
              <a:rPr dirty="0" sz="2400" spc="-5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treatments,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 its 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symptoms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were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252525"/>
                </a:solidFill>
                <a:latin typeface="Calibri"/>
                <a:cs typeface="Calibri"/>
              </a:rPr>
              <a:t>milder.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450"/>
              </a:lnSpc>
              <a:spcBef>
                <a:spcPts val="1300"/>
              </a:spcBef>
            </a:pP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Occasionally there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were mild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side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effects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from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intense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such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tiredness,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diarrhea,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change </a:t>
            </a:r>
            <a:r>
              <a:rPr dirty="0" sz="2400" spc="-5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appetite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or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weight.</a:t>
            </a:r>
            <a:endParaRPr sz="2400">
              <a:latin typeface="Calibri"/>
              <a:cs typeface="Calibri"/>
            </a:endParaRPr>
          </a:p>
          <a:p>
            <a:pPr marL="12700" marR="52069">
              <a:lnSpc>
                <a:spcPts val="2450"/>
              </a:lnSpc>
              <a:spcBef>
                <a:spcPts val="1295"/>
              </a:spcBef>
            </a:pP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These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studies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ongoing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but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suggest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CBD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much</a:t>
            </a:r>
            <a:r>
              <a:rPr dirty="0" sz="24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safer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(and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more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natural)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alternative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using </a:t>
            </a:r>
            <a:r>
              <a:rPr dirty="0" sz="2400" spc="-5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aids.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Overall, it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seen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as a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symptomless treatment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 plan.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0" y="0"/>
            <a:ext cx="5651500" cy="6858000"/>
          </a:xfrm>
          <a:custGeom>
            <a:avLst/>
            <a:gdLst/>
            <a:ahLst/>
            <a:cxnLst/>
            <a:rect l="l" t="t" r="r" b="b"/>
            <a:pathLst>
              <a:path w="5651500" h="6858000">
                <a:moveTo>
                  <a:pt x="0" y="6858000"/>
                </a:moveTo>
                <a:lnTo>
                  <a:pt x="5650992" y="6858000"/>
                </a:lnTo>
                <a:lnTo>
                  <a:pt x="565099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55369" y="1704826"/>
            <a:ext cx="4564380" cy="3116580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12700" marR="6350">
              <a:lnSpc>
                <a:spcPct val="80000"/>
              </a:lnSpc>
              <a:spcBef>
                <a:spcPts val="1970"/>
              </a:spcBef>
            </a:pPr>
            <a:r>
              <a:rPr dirty="0" sz="7800" spc="-17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dirty="0" sz="7800" spc="-125">
                <a:solidFill>
                  <a:srgbClr val="FFFFFF"/>
                </a:solidFill>
                <a:latin typeface="Calibri"/>
                <a:cs typeface="Calibri"/>
              </a:rPr>
              <a:t>480 </a:t>
            </a:r>
            <a:r>
              <a:rPr dirty="0" sz="78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800" spc="-18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7800" spc="-17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800" spc="-19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7800" spc="-155">
                <a:solidFill>
                  <a:srgbClr val="FFFFFF"/>
                </a:solidFill>
                <a:latin typeface="Calibri"/>
                <a:cs typeface="Calibri"/>
              </a:rPr>
              <a:t>pounds  </a:t>
            </a:r>
            <a:r>
              <a:rPr dirty="0" sz="7800" spc="-12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7800" spc="-2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800" spc="-150">
                <a:solidFill>
                  <a:srgbClr val="FFFFFF"/>
                </a:solidFill>
                <a:latin typeface="Calibri"/>
                <a:cs typeface="Calibri"/>
              </a:rPr>
              <a:t>Cannabis</a:t>
            </a:r>
            <a:endParaRPr sz="7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4992" y="0"/>
            <a:ext cx="3493135" cy="6858000"/>
          </a:xfrm>
          <a:custGeom>
            <a:avLst/>
            <a:gdLst/>
            <a:ahLst/>
            <a:cxnLst/>
            <a:rect l="l" t="t" r="r" b="b"/>
            <a:pathLst>
              <a:path w="3493134" h="6858000">
                <a:moveTo>
                  <a:pt x="3493007" y="0"/>
                </a:moveTo>
                <a:lnTo>
                  <a:pt x="0" y="0"/>
                </a:lnTo>
                <a:lnTo>
                  <a:pt x="0" y="6858000"/>
                </a:lnTo>
                <a:lnTo>
                  <a:pt x="3493007" y="6858000"/>
                </a:lnTo>
                <a:lnTo>
                  <a:pt x="349300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95029" y="1850495"/>
            <a:ext cx="2188845" cy="928369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dirty="0" sz="3200" spc="-35">
                <a:solidFill>
                  <a:srgbClr val="318E9F"/>
                </a:solidFill>
              </a:rPr>
              <a:t>Over</a:t>
            </a:r>
            <a:r>
              <a:rPr dirty="0" sz="3200" spc="-20">
                <a:solidFill>
                  <a:srgbClr val="318E9F"/>
                </a:solidFill>
              </a:rPr>
              <a:t> </a:t>
            </a:r>
            <a:r>
              <a:rPr dirty="0" sz="3200" spc="-5">
                <a:solidFill>
                  <a:srgbClr val="318E9F"/>
                </a:solidFill>
              </a:rPr>
              <a:t>100</a:t>
            </a:r>
            <a:r>
              <a:rPr dirty="0" sz="3200" spc="-10">
                <a:solidFill>
                  <a:srgbClr val="318E9F"/>
                </a:solidFill>
              </a:rPr>
              <a:t> </a:t>
            </a:r>
            <a:r>
              <a:rPr dirty="0" sz="3200" spc="-35">
                <a:solidFill>
                  <a:srgbClr val="318E9F"/>
                </a:solidFill>
              </a:rPr>
              <a:t>are </a:t>
            </a:r>
            <a:r>
              <a:rPr dirty="0" sz="3200" spc="-710">
                <a:solidFill>
                  <a:srgbClr val="318E9F"/>
                </a:solidFill>
              </a:rPr>
              <a:t> </a:t>
            </a:r>
            <a:r>
              <a:rPr dirty="0" sz="3200" spc="-30">
                <a:solidFill>
                  <a:srgbClr val="318E9F"/>
                </a:solidFill>
              </a:rPr>
              <a:t>c</a:t>
            </a:r>
            <a:r>
              <a:rPr dirty="0" sz="3200" spc="-25">
                <a:solidFill>
                  <a:srgbClr val="318E9F"/>
                </a:solidFill>
              </a:rPr>
              <a:t>annabi</a:t>
            </a:r>
            <a:r>
              <a:rPr dirty="0" sz="3200" spc="-20">
                <a:solidFill>
                  <a:srgbClr val="318E9F"/>
                </a:solidFill>
              </a:rPr>
              <a:t>no</a:t>
            </a:r>
            <a:r>
              <a:rPr dirty="0" sz="3200" spc="-30">
                <a:solidFill>
                  <a:srgbClr val="318E9F"/>
                </a:solidFill>
              </a:rPr>
              <a:t>i</a:t>
            </a:r>
            <a:r>
              <a:rPr dirty="0" sz="3200" spc="-15">
                <a:solidFill>
                  <a:srgbClr val="318E9F"/>
                </a:solidFill>
              </a:rPr>
              <a:t>ds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495029" y="3424822"/>
            <a:ext cx="1950720" cy="134302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dirty="0" sz="3200" spc="-25">
                <a:solidFill>
                  <a:srgbClr val="318E9F"/>
                </a:solidFill>
                <a:latin typeface="Calibri"/>
                <a:cs typeface="Calibri"/>
              </a:rPr>
              <a:t>Another</a:t>
            </a:r>
            <a:r>
              <a:rPr dirty="0" sz="3200" spc="-65">
                <a:solidFill>
                  <a:srgbClr val="318E9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318E9F"/>
                </a:solidFill>
                <a:latin typeface="Calibri"/>
                <a:cs typeface="Calibri"/>
              </a:rPr>
              <a:t>big </a:t>
            </a:r>
            <a:r>
              <a:rPr dirty="0" sz="3200" spc="-705">
                <a:solidFill>
                  <a:srgbClr val="318E9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318E9F"/>
                </a:solidFill>
                <a:latin typeface="Calibri"/>
                <a:cs typeface="Calibri"/>
              </a:rPr>
              <a:t>chunk </a:t>
            </a:r>
            <a:r>
              <a:rPr dirty="0" sz="3200" spc="-35">
                <a:solidFill>
                  <a:srgbClr val="318E9F"/>
                </a:solidFill>
                <a:latin typeface="Calibri"/>
                <a:cs typeface="Calibri"/>
              </a:rPr>
              <a:t>are </a:t>
            </a:r>
            <a:r>
              <a:rPr dirty="0" sz="3200" spc="-30">
                <a:solidFill>
                  <a:srgbClr val="318E9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318E9F"/>
                </a:solidFill>
                <a:latin typeface="Calibri"/>
                <a:cs typeface="Calibri"/>
              </a:rPr>
              <a:t>terpenes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8920" cy="6858000"/>
          </a:xfrm>
          <a:custGeom>
            <a:avLst/>
            <a:gdLst/>
            <a:ahLst/>
            <a:cxnLst/>
            <a:rect l="l" t="t" r="r" b="b"/>
            <a:pathLst>
              <a:path w="4058920" h="6858000">
                <a:moveTo>
                  <a:pt x="4058412" y="0"/>
                </a:moveTo>
                <a:lnTo>
                  <a:pt x="0" y="0"/>
                </a:lnTo>
                <a:lnTo>
                  <a:pt x="0" y="6858000"/>
                </a:lnTo>
                <a:lnTo>
                  <a:pt x="4058412" y="6858000"/>
                </a:lnTo>
                <a:lnTo>
                  <a:pt x="4058412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5963" y="2105660"/>
            <a:ext cx="2356485" cy="190373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CB</a:t>
            </a:r>
            <a:r>
              <a:rPr dirty="0" sz="44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28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400" spc="-1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4400" spc="-18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4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2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dirty="0" sz="4400" spc="-5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4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301" rIns="0" bIns="0" rtlCol="0" vert="horz">
            <a:spAutoFit/>
          </a:bodyPr>
          <a:lstStyle/>
          <a:p>
            <a:pPr marL="3958590" marR="5080">
              <a:lnSpc>
                <a:spcPts val="2450"/>
              </a:lnSpc>
              <a:spcBef>
                <a:spcPts val="540"/>
              </a:spcBef>
            </a:pPr>
            <a:r>
              <a:rPr dirty="0" sz="2400" spc="-20">
                <a:solidFill>
                  <a:srgbClr val="252525"/>
                </a:solidFill>
              </a:rPr>
              <a:t>Unfortunately,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there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isn’t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a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ton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of</a:t>
            </a:r>
            <a:r>
              <a:rPr dirty="0" sz="2400" spc="-5">
                <a:solidFill>
                  <a:srgbClr val="252525"/>
                </a:solidFill>
              </a:rPr>
              <a:t> </a:t>
            </a:r>
            <a:r>
              <a:rPr dirty="0" sz="2400" spc="-10">
                <a:solidFill>
                  <a:srgbClr val="252525"/>
                </a:solidFill>
              </a:rPr>
              <a:t>research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available </a:t>
            </a:r>
            <a:r>
              <a:rPr dirty="0" sz="2400" spc="-52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on</a:t>
            </a:r>
            <a:r>
              <a:rPr dirty="0" sz="2400" spc="-10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long-term</a:t>
            </a:r>
            <a:r>
              <a:rPr dirty="0" sz="2400" spc="-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CBD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use,</a:t>
            </a:r>
            <a:r>
              <a:rPr dirty="0" sz="2400" spc="-5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but</a:t>
            </a:r>
            <a:r>
              <a:rPr dirty="0" sz="240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the </a:t>
            </a:r>
            <a:r>
              <a:rPr dirty="0" sz="2400" spc="-25">
                <a:solidFill>
                  <a:srgbClr val="252525"/>
                </a:solidFill>
              </a:rPr>
              <a:t>general </a:t>
            </a:r>
            <a:r>
              <a:rPr dirty="0" sz="2400" spc="-15">
                <a:solidFill>
                  <a:srgbClr val="252525"/>
                </a:solidFill>
              </a:rPr>
              <a:t>consensus</a:t>
            </a:r>
            <a:r>
              <a:rPr dirty="0" sz="2400" spc="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is </a:t>
            </a:r>
            <a:r>
              <a:rPr dirty="0" sz="2400" spc="-15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that</a:t>
            </a:r>
            <a:r>
              <a:rPr dirty="0" sz="2400" spc="-20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it</a:t>
            </a:r>
            <a:r>
              <a:rPr dirty="0" sz="2400" spc="-15">
                <a:solidFill>
                  <a:srgbClr val="252525"/>
                </a:solidFill>
              </a:rPr>
              <a:t> </a:t>
            </a:r>
            <a:r>
              <a:rPr dirty="0" sz="2400" spc="-20">
                <a:solidFill>
                  <a:srgbClr val="252525"/>
                </a:solidFill>
              </a:rPr>
              <a:t>is</a:t>
            </a:r>
            <a:r>
              <a:rPr dirty="0" sz="2400" spc="-1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indeed</a:t>
            </a:r>
            <a:r>
              <a:rPr dirty="0" sz="2400" spc="-5">
                <a:solidFill>
                  <a:srgbClr val="252525"/>
                </a:solidFill>
              </a:rPr>
              <a:t> </a:t>
            </a:r>
            <a:r>
              <a:rPr dirty="0" sz="2400" spc="-40">
                <a:solidFill>
                  <a:srgbClr val="252525"/>
                </a:solidFill>
              </a:rPr>
              <a:t>safe</a:t>
            </a:r>
            <a:r>
              <a:rPr dirty="0" sz="2400" spc="-20">
                <a:solidFill>
                  <a:srgbClr val="252525"/>
                </a:solidFill>
              </a:rPr>
              <a:t> </a:t>
            </a:r>
            <a:r>
              <a:rPr dirty="0" sz="2400" spc="-35">
                <a:solidFill>
                  <a:srgbClr val="252525"/>
                </a:solidFill>
              </a:rPr>
              <a:t>for</a:t>
            </a:r>
            <a:r>
              <a:rPr dirty="0" sz="2400" spc="-15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longterm</a:t>
            </a:r>
            <a:r>
              <a:rPr dirty="0" sz="2400" spc="-10">
                <a:solidFill>
                  <a:srgbClr val="252525"/>
                </a:solidFill>
              </a:rPr>
              <a:t> </a:t>
            </a:r>
            <a:r>
              <a:rPr dirty="0" sz="2400" spc="-15">
                <a:solidFill>
                  <a:srgbClr val="252525"/>
                </a:solidFill>
              </a:rPr>
              <a:t>use.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784568" y="2638456"/>
            <a:ext cx="6621780" cy="25876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236854">
              <a:lnSpc>
                <a:spcPts val="2450"/>
              </a:lnSpc>
              <a:spcBef>
                <a:spcPts val="540"/>
              </a:spcBef>
            </a:pP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Since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CBD is a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naturally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occurring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chemical that has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been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literally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 centuries,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anecdotal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evidence </a:t>
            </a:r>
            <a:r>
              <a:rPr dirty="0" sz="2400" spc="-5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suggests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long-term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without </a:t>
            </a:r>
            <a:r>
              <a:rPr dirty="0" sz="2400" spc="-40">
                <a:solidFill>
                  <a:srgbClr val="252525"/>
                </a:solidFill>
                <a:latin typeface="Calibri"/>
                <a:cs typeface="Calibri"/>
              </a:rPr>
              <a:t>any </a:t>
            </a:r>
            <a:r>
              <a:rPr dirty="0" sz="24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detriment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health.</a:t>
            </a:r>
            <a:endParaRPr sz="2400">
              <a:latin typeface="Calibri"/>
              <a:cs typeface="Calibri"/>
            </a:endParaRPr>
          </a:p>
          <a:p>
            <a:pPr marL="12700" marR="370840">
              <a:lnSpc>
                <a:spcPts val="2450"/>
              </a:lnSpc>
              <a:spcBef>
                <a:spcPts val="1300"/>
              </a:spcBef>
            </a:pP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interesting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new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frontier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science</a:t>
            </a:r>
            <a:r>
              <a:rPr dirty="0" sz="24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where </a:t>
            </a:r>
            <a:r>
              <a:rPr dirty="0" sz="2400" spc="-5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trials</a:t>
            </a:r>
            <a:r>
              <a:rPr dirty="0" sz="24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52525"/>
                </a:solidFill>
                <a:latin typeface="Calibri"/>
                <a:cs typeface="Calibri"/>
              </a:rPr>
              <a:t>taking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 place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52525"/>
                </a:solidFill>
                <a:latin typeface="Calibri"/>
                <a:cs typeface="Calibri"/>
              </a:rPr>
              <a:t>every</a:t>
            </a:r>
            <a:r>
              <a:rPr dirty="0" sz="2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80">
                <a:solidFill>
                  <a:srgbClr val="252525"/>
                </a:solidFill>
                <a:latin typeface="Calibri"/>
                <a:cs typeface="Calibri"/>
              </a:rPr>
              <a:t>day.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Suffice to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say,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it’s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better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dirty="0" sz="24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dirty="0" sz="2400" spc="-20">
                <a:solidFill>
                  <a:srgbClr val="252525"/>
                </a:solidFill>
                <a:latin typeface="Calibri"/>
                <a:cs typeface="Calibri"/>
              </a:rPr>
              <a:t>alternatives.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0284"/>
              <a:ext cx="12192000" cy="736600"/>
            </a:xfrm>
            <a:custGeom>
              <a:avLst/>
              <a:gdLst/>
              <a:ahLst/>
              <a:cxnLst/>
              <a:rect l="l" t="t" r="r" b="b"/>
              <a:pathLst>
                <a:path w="12192000" h="736600">
                  <a:moveTo>
                    <a:pt x="12192000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192000" y="73609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0317" y="5346249"/>
            <a:ext cx="3616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252525"/>
                </a:solidFill>
              </a:rPr>
              <a:t>US</a:t>
            </a:r>
            <a:r>
              <a:rPr dirty="0" sz="3600" spc="-30">
                <a:solidFill>
                  <a:srgbClr val="252525"/>
                </a:solidFill>
              </a:rPr>
              <a:t> </a:t>
            </a:r>
            <a:r>
              <a:rPr dirty="0" sz="3600" spc="-5">
                <a:solidFill>
                  <a:srgbClr val="252525"/>
                </a:solidFill>
              </a:rPr>
              <a:t>Hemp</a:t>
            </a:r>
            <a:r>
              <a:rPr dirty="0" sz="3600" spc="-40">
                <a:solidFill>
                  <a:srgbClr val="252525"/>
                </a:solidFill>
              </a:rPr>
              <a:t> </a:t>
            </a:r>
            <a:r>
              <a:rPr dirty="0" sz="3600" spc="-5">
                <a:solidFill>
                  <a:srgbClr val="252525"/>
                </a:solidFill>
              </a:rPr>
              <a:t>Authority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761" y="5222684"/>
            <a:ext cx="12192000" cy="932815"/>
            <a:chOff x="761" y="5222684"/>
            <a:chExt cx="12192000" cy="932815"/>
          </a:xfrm>
        </p:grpSpPr>
        <p:sp>
          <p:nvSpPr>
            <p:cNvPr id="7" name="object 7"/>
            <p:cNvSpPr/>
            <p:nvPr/>
          </p:nvSpPr>
          <p:spPr>
            <a:xfrm>
              <a:off x="761" y="524332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412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6134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8920" cy="6858000"/>
          </a:xfrm>
          <a:custGeom>
            <a:avLst/>
            <a:gdLst/>
            <a:ahLst/>
            <a:cxnLst/>
            <a:rect l="l" t="t" r="r" b="b"/>
            <a:pathLst>
              <a:path w="4058920" h="6858000">
                <a:moveTo>
                  <a:pt x="4058412" y="0"/>
                </a:moveTo>
                <a:lnTo>
                  <a:pt x="0" y="0"/>
                </a:lnTo>
                <a:lnTo>
                  <a:pt x="0" y="6858000"/>
                </a:lnTo>
                <a:lnTo>
                  <a:pt x="4058412" y="6858000"/>
                </a:lnTo>
                <a:lnTo>
                  <a:pt x="4058412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5963" y="2105660"/>
            <a:ext cx="2423160" cy="190373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7620">
              <a:lnSpc>
                <a:spcPts val="4750"/>
              </a:lnSpc>
              <a:spcBef>
                <a:spcPts val="705"/>
              </a:spcBef>
            </a:pPr>
            <a:r>
              <a:rPr dirty="0" sz="4400" spc="-16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4400" spc="-229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40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44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CBD  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Goo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8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dirty="0" sz="4400" spc="-125">
                <a:solidFill>
                  <a:srgbClr val="FFFFFF"/>
                </a:solidFill>
                <a:latin typeface="Calibri"/>
                <a:cs typeface="Calibri"/>
              </a:rPr>
              <a:t>Sleep?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4568" y="1166875"/>
            <a:ext cx="61429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0">
                <a:solidFill>
                  <a:srgbClr val="252525"/>
                </a:solidFill>
              </a:rPr>
              <a:t>By</a:t>
            </a:r>
            <a:r>
              <a:rPr dirty="0" sz="2200" spc="5">
                <a:solidFill>
                  <a:srgbClr val="252525"/>
                </a:solidFill>
              </a:rPr>
              <a:t> </a:t>
            </a:r>
            <a:r>
              <a:rPr dirty="0" sz="2200" spc="-30">
                <a:solidFill>
                  <a:srgbClr val="252525"/>
                </a:solidFill>
              </a:rPr>
              <a:t>managing</a:t>
            </a:r>
            <a:r>
              <a:rPr dirty="0" sz="2200" spc="-65">
                <a:solidFill>
                  <a:srgbClr val="252525"/>
                </a:solidFill>
              </a:rPr>
              <a:t> </a:t>
            </a:r>
            <a:r>
              <a:rPr dirty="0" sz="2200" spc="-35">
                <a:solidFill>
                  <a:srgbClr val="252525"/>
                </a:solidFill>
              </a:rPr>
              <a:t>anxiety</a:t>
            </a:r>
            <a:r>
              <a:rPr dirty="0" sz="2200" spc="-65">
                <a:solidFill>
                  <a:srgbClr val="252525"/>
                </a:solidFill>
              </a:rPr>
              <a:t> </a:t>
            </a:r>
            <a:r>
              <a:rPr dirty="0" sz="2200" spc="-40">
                <a:solidFill>
                  <a:srgbClr val="252525"/>
                </a:solidFill>
              </a:rPr>
              <a:t>we</a:t>
            </a:r>
            <a:r>
              <a:rPr dirty="0" sz="2200">
                <a:solidFill>
                  <a:srgbClr val="252525"/>
                </a:solidFill>
              </a:rPr>
              <a:t> </a:t>
            </a:r>
            <a:r>
              <a:rPr dirty="0" sz="2200" spc="-30">
                <a:solidFill>
                  <a:srgbClr val="252525"/>
                </a:solidFill>
              </a:rPr>
              <a:t>are</a:t>
            </a:r>
            <a:r>
              <a:rPr dirty="0" sz="2200" spc="25">
                <a:solidFill>
                  <a:srgbClr val="252525"/>
                </a:solidFill>
              </a:rPr>
              <a:t> </a:t>
            </a:r>
            <a:r>
              <a:rPr dirty="0" sz="2200" spc="-30">
                <a:solidFill>
                  <a:srgbClr val="252525"/>
                </a:solidFill>
              </a:rPr>
              <a:t>better</a:t>
            </a:r>
            <a:r>
              <a:rPr dirty="0" sz="2200" spc="35">
                <a:solidFill>
                  <a:srgbClr val="252525"/>
                </a:solidFill>
              </a:rPr>
              <a:t> </a:t>
            </a:r>
            <a:r>
              <a:rPr dirty="0" sz="2200" spc="-20">
                <a:solidFill>
                  <a:srgbClr val="252525"/>
                </a:solidFill>
              </a:rPr>
              <a:t>able</a:t>
            </a:r>
            <a:r>
              <a:rPr dirty="0" sz="2200" spc="15">
                <a:solidFill>
                  <a:srgbClr val="252525"/>
                </a:solidFill>
              </a:rPr>
              <a:t> </a:t>
            </a:r>
            <a:r>
              <a:rPr dirty="0" sz="2200" spc="-35">
                <a:solidFill>
                  <a:srgbClr val="252525"/>
                </a:solidFill>
              </a:rPr>
              <a:t>to</a:t>
            </a:r>
            <a:r>
              <a:rPr dirty="0" sz="2200" spc="10">
                <a:solidFill>
                  <a:srgbClr val="252525"/>
                </a:solidFill>
              </a:rPr>
              <a:t> </a:t>
            </a:r>
            <a:r>
              <a:rPr dirty="0" sz="2200" spc="-25">
                <a:solidFill>
                  <a:srgbClr val="252525"/>
                </a:solidFill>
              </a:rPr>
              <a:t>get</a:t>
            </a:r>
            <a:r>
              <a:rPr dirty="0" sz="2200" spc="15">
                <a:solidFill>
                  <a:srgbClr val="252525"/>
                </a:solidFill>
              </a:rPr>
              <a:t> </a:t>
            </a:r>
            <a:r>
              <a:rPr dirty="0" sz="2200" spc="-35">
                <a:solidFill>
                  <a:srgbClr val="252525"/>
                </a:solidFill>
              </a:rPr>
              <a:t>to</a:t>
            </a:r>
            <a:r>
              <a:rPr dirty="0" sz="2200" spc="10">
                <a:solidFill>
                  <a:srgbClr val="252525"/>
                </a:solidFill>
              </a:rPr>
              <a:t> </a:t>
            </a:r>
            <a:r>
              <a:rPr dirty="0" sz="2200" spc="-20">
                <a:solidFill>
                  <a:srgbClr val="252525"/>
                </a:solidFill>
              </a:rPr>
              <a:t>sleep.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4784436" y="1617979"/>
            <a:ext cx="6478905" cy="39903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0"/>
              </a:spcBef>
            </a:pP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CBD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oil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so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important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some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people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because </a:t>
            </a:r>
            <a:r>
              <a:rPr dirty="0" sz="2200" spc="-48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pain</a:t>
            </a:r>
            <a:r>
              <a:rPr dirty="0" sz="22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relief</a:t>
            </a:r>
            <a:endParaRPr sz="2200">
              <a:latin typeface="Calibri"/>
              <a:cs typeface="Calibri"/>
            </a:endParaRPr>
          </a:p>
          <a:p>
            <a:pPr marL="12700" marR="130175" indent="-635">
              <a:lnSpc>
                <a:spcPts val="2240"/>
              </a:lnSpc>
              <a:spcBef>
                <a:spcPts val="1305"/>
              </a:spcBef>
            </a:pP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Helps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balance</a:t>
            </a:r>
            <a:r>
              <a:rPr dirty="0" sz="22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 endocannabinoid</a:t>
            </a:r>
            <a:r>
              <a:rPr dirty="0" sz="22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252525"/>
                </a:solidFill>
                <a:latin typeface="Calibri"/>
                <a:cs typeface="Calibri"/>
              </a:rPr>
              <a:t>system,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main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job </a:t>
            </a:r>
            <a:r>
              <a:rPr dirty="0" sz="2200" spc="-4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keep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body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homeostasis</a:t>
            </a:r>
            <a:endParaRPr sz="2200">
              <a:latin typeface="Calibri"/>
              <a:cs typeface="Calibri"/>
            </a:endParaRPr>
          </a:p>
          <a:p>
            <a:pPr marL="12700" marR="48895">
              <a:lnSpc>
                <a:spcPts val="2240"/>
              </a:lnSpc>
              <a:spcBef>
                <a:spcPts val="1305"/>
              </a:spcBef>
            </a:pP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also</a:t>
            </a:r>
            <a:r>
              <a:rPr dirty="0" sz="220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prevents</a:t>
            </a:r>
            <a:r>
              <a:rPr dirty="0" sz="22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major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endocannabinoid,</a:t>
            </a:r>
            <a:r>
              <a:rPr dirty="0" sz="220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called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anandamide, from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being </a:t>
            </a:r>
            <a:r>
              <a:rPr dirty="0" sz="2200" spc="-50">
                <a:solidFill>
                  <a:srgbClr val="252525"/>
                </a:solidFill>
                <a:latin typeface="Calibri"/>
                <a:cs typeface="Calibri"/>
              </a:rPr>
              <a:t>broken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down—and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when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we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dirty="0" sz="2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plenty</a:t>
            </a:r>
            <a:r>
              <a:rPr dirty="0" sz="220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2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own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endocannabinoids</a:t>
            </a:r>
            <a:r>
              <a:rPr dirty="0" sz="220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circulating, </a:t>
            </a:r>
            <a:r>
              <a:rPr dirty="0" sz="2200" spc="-4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only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we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going</a:t>
            </a:r>
            <a:r>
              <a:rPr dirty="0" sz="220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respond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stress, </a:t>
            </a:r>
            <a:r>
              <a:rPr dirty="0" sz="2200" spc="-48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but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we’re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going</a:t>
            </a:r>
            <a:r>
              <a:rPr dirty="0" sz="2200" spc="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return</a:t>
            </a:r>
            <a:r>
              <a:rPr dirty="0" sz="22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baseline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252525"/>
                </a:solidFill>
                <a:latin typeface="Calibri"/>
                <a:cs typeface="Calibri"/>
              </a:rPr>
              <a:t>faster,</a:t>
            </a:r>
            <a:r>
              <a:rPr dirty="0" sz="2200" spc="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so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it’s</a:t>
            </a:r>
            <a:r>
              <a:rPr dirty="0" sz="220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like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recovery</a:t>
            </a:r>
            <a:r>
              <a:rPr dirty="0" sz="2200" spc="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12700" marR="436880">
              <a:lnSpc>
                <a:spcPts val="2240"/>
              </a:lnSpc>
              <a:spcBef>
                <a:spcPts val="1335"/>
              </a:spcBef>
              <a:tabLst>
                <a:tab pos="745490" algn="l"/>
              </a:tabLst>
            </a:pPr>
            <a:r>
              <a:rPr dirty="0" sz="2200" spc="-135">
                <a:solidFill>
                  <a:srgbClr val="252525"/>
                </a:solidFill>
                <a:latin typeface="Calibri"/>
                <a:cs typeface="Calibri"/>
              </a:rPr>
              <a:t>That’s	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better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taking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22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medications,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 </a:t>
            </a:r>
            <a:r>
              <a:rPr dirty="0" sz="2200" spc="-4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leave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fatigued</a:t>
            </a:r>
            <a:r>
              <a:rPr dirty="0" sz="22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lethargic</a:t>
            </a:r>
            <a:r>
              <a:rPr dirty="0" sz="2200" spc="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morning.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003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2" y="1201588"/>
            <a:ext cx="2769235" cy="1153160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dirty="0" sz="4000" spc="-170"/>
              <a:t>A</a:t>
            </a:r>
            <a:r>
              <a:rPr dirty="0" sz="4000" spc="-204"/>
              <a:t>n</a:t>
            </a:r>
            <a:r>
              <a:rPr dirty="0" sz="4000" spc="-190"/>
              <a:t>x</a:t>
            </a:r>
            <a:r>
              <a:rPr dirty="0" sz="4000" spc="-135"/>
              <a:t>i</a:t>
            </a:r>
            <a:r>
              <a:rPr dirty="0" sz="4000" spc="-180"/>
              <a:t>e</a:t>
            </a:r>
            <a:r>
              <a:rPr dirty="0" sz="4000" spc="-160"/>
              <a:t>t</a:t>
            </a:r>
            <a:r>
              <a:rPr dirty="0" sz="4000" spc="-50"/>
              <a:t>y</a:t>
            </a:r>
            <a:r>
              <a:rPr dirty="0" sz="4000" spc="-245"/>
              <a:t> </a:t>
            </a:r>
            <a:r>
              <a:rPr dirty="0" sz="4000" spc="-5"/>
              <a:t>=</a:t>
            </a:r>
            <a:r>
              <a:rPr dirty="0" sz="4000" spc="-245"/>
              <a:t> </a:t>
            </a:r>
            <a:r>
              <a:rPr dirty="0" sz="4000" spc="-245"/>
              <a:t>P</a:t>
            </a:r>
            <a:r>
              <a:rPr dirty="0" sz="4000" spc="-150"/>
              <a:t>oo</a:t>
            </a:r>
            <a:r>
              <a:rPr dirty="0" sz="4000" spc="-15"/>
              <a:t>r  </a:t>
            </a:r>
            <a:r>
              <a:rPr dirty="0" sz="4000" spc="-145"/>
              <a:t>Sleep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96" y="640080"/>
            <a:ext cx="6164333" cy="53738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3392" y="2276008"/>
            <a:ext cx="3138170" cy="201612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72</a:t>
            </a:r>
            <a:r>
              <a:rPr dirty="0" sz="1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45000"/>
              </a:lnSpc>
            </a:pP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47 </a:t>
            </a:r>
            <a:r>
              <a:rPr dirty="0" sz="1800" spc="-25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anxiety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chief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complaint </a:t>
            </a:r>
            <a:r>
              <a:rPr dirty="0" sz="1800" spc="-3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25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dirty="0" sz="18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poor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18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cc</a:t>
            </a:r>
            <a:endParaRPr sz="1800">
              <a:latin typeface="Calibri"/>
              <a:cs typeface="Calibri"/>
            </a:endParaRPr>
          </a:p>
          <a:p>
            <a:pPr marL="12700" marR="33020">
              <a:lnSpc>
                <a:spcPct val="145000"/>
              </a:lnSpc>
              <a:spcBef>
                <a:spcPts val="15"/>
              </a:spcBef>
            </a:pPr>
            <a:r>
              <a:rPr dirty="0" sz="1800" spc="-25">
                <a:solidFill>
                  <a:srgbClr val="252525"/>
                </a:solidFill>
                <a:latin typeface="Calibri"/>
                <a:cs typeface="Calibri"/>
              </a:rPr>
              <a:t>Anxiety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 scores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improved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79.2% </a:t>
            </a:r>
            <a:r>
              <a:rPr dirty="0" sz="1800" spc="-3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scores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improved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66.7%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2" y="495151"/>
            <a:ext cx="2884805" cy="1423670"/>
          </a:xfrm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algn="just" marL="12700" marR="5080">
              <a:lnSpc>
                <a:spcPts val="3470"/>
              </a:lnSpc>
              <a:spcBef>
                <a:spcPts val="720"/>
              </a:spcBef>
            </a:pPr>
            <a:r>
              <a:rPr dirty="0" sz="3400" spc="-165"/>
              <a:t>M</a:t>
            </a:r>
            <a:r>
              <a:rPr dirty="0" sz="3400" spc="-140"/>
              <a:t>e</a:t>
            </a:r>
            <a:r>
              <a:rPr dirty="0" sz="3400" spc="-145"/>
              <a:t>d</a:t>
            </a:r>
            <a:r>
              <a:rPr dirty="0" sz="3400" spc="-165"/>
              <a:t>i</a:t>
            </a:r>
            <a:r>
              <a:rPr dirty="0" sz="3400" spc="-160"/>
              <a:t>c</a:t>
            </a:r>
            <a:r>
              <a:rPr dirty="0" sz="3400" spc="-160"/>
              <a:t>a</a:t>
            </a:r>
            <a:r>
              <a:rPr dirty="0" sz="3400" spc="-35"/>
              <a:t>l</a:t>
            </a:r>
            <a:r>
              <a:rPr dirty="0" sz="3400" spc="-225"/>
              <a:t> </a:t>
            </a:r>
            <a:r>
              <a:rPr dirty="0" sz="3400" spc="-250"/>
              <a:t>E</a:t>
            </a:r>
            <a:r>
              <a:rPr dirty="0" sz="3400" spc="-190"/>
              <a:t>f</a:t>
            </a:r>
            <a:r>
              <a:rPr dirty="0" sz="3400" spc="-240"/>
              <a:t>f</a:t>
            </a:r>
            <a:r>
              <a:rPr dirty="0" sz="3400" spc="-125"/>
              <a:t>e</a:t>
            </a:r>
            <a:r>
              <a:rPr dirty="0" sz="3400" spc="-130"/>
              <a:t>c</a:t>
            </a:r>
            <a:r>
              <a:rPr dirty="0" sz="3400" spc="-145"/>
              <a:t>t</a:t>
            </a:r>
            <a:r>
              <a:rPr dirty="0" sz="3400" spc="-20"/>
              <a:t>s</a:t>
            </a:r>
            <a:r>
              <a:rPr dirty="0" sz="3400" spc="-260"/>
              <a:t> </a:t>
            </a:r>
            <a:r>
              <a:rPr dirty="0" sz="3400" spc="-155"/>
              <a:t>O</a:t>
            </a:r>
            <a:r>
              <a:rPr dirty="0" sz="3400" spc="-20"/>
              <a:t>f  </a:t>
            </a:r>
            <a:r>
              <a:rPr dirty="0" sz="3400" spc="-130"/>
              <a:t>C</a:t>
            </a:r>
            <a:r>
              <a:rPr dirty="0" sz="3400" spc="-165"/>
              <a:t>B</a:t>
            </a:r>
            <a:r>
              <a:rPr dirty="0" sz="3400" spc="-35"/>
              <a:t>D</a:t>
            </a:r>
            <a:r>
              <a:rPr dirty="0" sz="3400" spc="-215"/>
              <a:t> </a:t>
            </a:r>
            <a:r>
              <a:rPr dirty="0" sz="3400" spc="-155"/>
              <a:t>O</a:t>
            </a:r>
            <a:r>
              <a:rPr dirty="0" sz="3400" spc="-25"/>
              <a:t>n</a:t>
            </a:r>
            <a:r>
              <a:rPr dirty="0" sz="3400" spc="-254"/>
              <a:t> </a:t>
            </a:r>
            <a:r>
              <a:rPr dirty="0" sz="3400" spc="-140"/>
              <a:t>T</a:t>
            </a:r>
            <a:r>
              <a:rPr dirty="0" sz="3400" spc="-150"/>
              <a:t>h</a:t>
            </a:r>
            <a:r>
              <a:rPr dirty="0" sz="3400" spc="-15"/>
              <a:t>e</a:t>
            </a:r>
            <a:r>
              <a:rPr dirty="0" sz="3400" spc="-254"/>
              <a:t> </a:t>
            </a:r>
            <a:r>
              <a:rPr dirty="0" sz="3400" spc="-165"/>
              <a:t>B</a:t>
            </a:r>
            <a:r>
              <a:rPr dirty="0" sz="3400" spc="-145"/>
              <a:t>od</a:t>
            </a:r>
            <a:r>
              <a:rPr dirty="0" sz="3400" spc="-30"/>
              <a:t>y  </a:t>
            </a:r>
            <a:r>
              <a:rPr dirty="0" sz="3400" spc="-160"/>
              <a:t>W</a:t>
            </a:r>
            <a:r>
              <a:rPr dirty="0" sz="3400" spc="-150"/>
              <a:t>h</a:t>
            </a:r>
            <a:r>
              <a:rPr dirty="0" sz="3400" spc="-165"/>
              <a:t>il</a:t>
            </a:r>
            <a:r>
              <a:rPr dirty="0" sz="3400" spc="-15"/>
              <a:t>e</a:t>
            </a:r>
            <a:r>
              <a:rPr dirty="0" sz="3400" spc="-229"/>
              <a:t> </a:t>
            </a:r>
            <a:r>
              <a:rPr dirty="0" sz="3400" spc="-155"/>
              <a:t>S</a:t>
            </a:r>
            <a:r>
              <a:rPr dirty="0" sz="3400" spc="-165"/>
              <a:t>l</a:t>
            </a:r>
            <a:r>
              <a:rPr dirty="0" sz="3400" spc="-140"/>
              <a:t>ee</a:t>
            </a:r>
            <a:r>
              <a:rPr dirty="0" sz="3400" spc="-145"/>
              <a:t>p</a:t>
            </a:r>
            <a:r>
              <a:rPr dirty="0" sz="3400" spc="-165"/>
              <a:t>i</a:t>
            </a:r>
            <a:r>
              <a:rPr dirty="0" sz="3400" spc="-150"/>
              <a:t>n</a:t>
            </a:r>
            <a:r>
              <a:rPr dirty="0" sz="3400" spc="-10"/>
              <a:t>g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4" y="640080"/>
            <a:ext cx="6278752" cy="55884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3392" y="2400976"/>
            <a:ext cx="3140710" cy="30391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84455">
              <a:lnSpc>
                <a:spcPct val="85100"/>
              </a:lnSpc>
              <a:spcBef>
                <a:spcPts val="405"/>
              </a:spcBef>
            </a:pP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smaller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doses</a:t>
            </a:r>
            <a:r>
              <a:rPr dirty="0" sz="17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has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been</a:t>
            </a:r>
            <a:r>
              <a:rPr dirty="0" sz="17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shown </a:t>
            </a:r>
            <a:r>
              <a:rPr dirty="0" sz="1700" spc="-3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stimulate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alertness,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 reducing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daytime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sleepiness</a:t>
            </a:r>
            <a:r>
              <a:rPr dirty="0" sz="17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help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30">
                <a:solidFill>
                  <a:srgbClr val="252525"/>
                </a:solidFill>
                <a:latin typeface="Calibri"/>
                <a:cs typeface="Calibri"/>
              </a:rPr>
              <a:t>keep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circadian</a:t>
            </a:r>
            <a:r>
              <a:rPr dirty="0" sz="17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rhythm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(the 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natural</a:t>
            </a:r>
            <a:r>
              <a:rPr dirty="0" sz="17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body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clock</a:t>
            </a:r>
            <a:r>
              <a:rPr dirty="0" sz="17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sleep) 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consistent.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85000"/>
              </a:lnSpc>
              <a:spcBef>
                <a:spcPts val="1305"/>
              </a:spcBef>
            </a:pP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CBD has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also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been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shown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reduce </a:t>
            </a:r>
            <a:r>
              <a:rPr dirty="0" sz="1700" spc="-3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REM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 behavior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disorder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7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people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Calibri"/>
                <a:cs typeface="Calibri"/>
              </a:rPr>
              <a:t>Parkinson’s.</a:t>
            </a:r>
            <a:endParaRPr sz="1700">
              <a:latin typeface="Calibri"/>
              <a:cs typeface="Calibri"/>
            </a:endParaRPr>
          </a:p>
          <a:p>
            <a:pPr marL="12700" marR="59055">
              <a:lnSpc>
                <a:spcPct val="85000"/>
              </a:lnSpc>
              <a:spcBef>
                <a:spcPts val="1300"/>
              </a:spcBef>
            </a:pP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also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may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improve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sleep </a:t>
            </a:r>
            <a:r>
              <a:rPr dirty="0" sz="17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abnormalities</a:t>
            </a:r>
            <a:r>
              <a:rPr dirty="0" sz="17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people</a:t>
            </a:r>
            <a:r>
              <a:rPr dirty="0" sz="17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dirty="0" sz="17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post- </a:t>
            </a:r>
            <a:r>
              <a:rPr dirty="0" sz="1700" spc="-3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traumatic</a:t>
            </a:r>
            <a:r>
              <a:rPr dirty="0" sz="17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Calibri"/>
                <a:cs typeface="Calibri"/>
              </a:rPr>
              <a:t>stress</a:t>
            </a:r>
            <a:r>
              <a:rPr dirty="0" sz="17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700" spc="-35">
                <a:solidFill>
                  <a:srgbClr val="252525"/>
                </a:solidFill>
                <a:latin typeface="Calibri"/>
                <a:cs typeface="Calibri"/>
              </a:rPr>
              <a:t>disorder.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3325" cy="6858000"/>
          </a:xfrm>
          <a:custGeom>
            <a:avLst/>
            <a:gdLst/>
            <a:ahLst/>
            <a:cxnLst/>
            <a:rect l="l" t="t" r="r" b="b"/>
            <a:pathLst>
              <a:path w="7553325" h="6858000">
                <a:moveTo>
                  <a:pt x="0" y="6858000"/>
                </a:moveTo>
                <a:lnTo>
                  <a:pt x="7552944" y="6858000"/>
                </a:lnTo>
                <a:lnTo>
                  <a:pt x="75529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5E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965" y="516022"/>
            <a:ext cx="6377940" cy="1435735"/>
          </a:xfrm>
          <a:prstGeom prst="rect"/>
        </p:spPr>
        <p:txBody>
          <a:bodyPr wrap="square" lIns="0" tIns="130175" rIns="0" bIns="0" rtlCol="0" vert="horz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1025"/>
              </a:spcBef>
            </a:pPr>
            <a:r>
              <a:rPr dirty="0" sz="5000" spc="-155"/>
              <a:t>E</a:t>
            </a:r>
            <a:r>
              <a:rPr dirty="0" sz="5000" spc="-195"/>
              <a:t>nd</a:t>
            </a:r>
            <a:r>
              <a:rPr dirty="0" sz="5000" spc="-175"/>
              <a:t>o</a:t>
            </a:r>
            <a:r>
              <a:rPr dirty="0" sz="5000" spc="-220"/>
              <a:t>c</a:t>
            </a:r>
            <a:r>
              <a:rPr dirty="0" sz="5000" spc="-195"/>
              <a:t>a</a:t>
            </a:r>
            <a:r>
              <a:rPr dirty="0" sz="5000" spc="-200"/>
              <a:t>n</a:t>
            </a:r>
            <a:r>
              <a:rPr dirty="0" sz="5000" spc="-210"/>
              <a:t>n</a:t>
            </a:r>
            <a:r>
              <a:rPr dirty="0" sz="5000" spc="-195"/>
              <a:t>a</a:t>
            </a:r>
            <a:r>
              <a:rPr dirty="0" sz="5000" spc="-215"/>
              <a:t>b</a:t>
            </a:r>
            <a:r>
              <a:rPr dirty="0" sz="5000" spc="-180"/>
              <a:t>i</a:t>
            </a:r>
            <a:r>
              <a:rPr dirty="0" sz="5000" spc="-210"/>
              <a:t>n</a:t>
            </a:r>
            <a:r>
              <a:rPr dirty="0" sz="5000" spc="-215"/>
              <a:t>o</a:t>
            </a:r>
            <a:r>
              <a:rPr dirty="0" sz="5000" spc="-165"/>
              <a:t>i</a:t>
            </a:r>
            <a:r>
              <a:rPr dirty="0" sz="5000" spc="-30"/>
              <a:t>d</a:t>
            </a:r>
            <a:r>
              <a:rPr dirty="0" sz="5000" spc="-350"/>
              <a:t> </a:t>
            </a:r>
            <a:r>
              <a:rPr dirty="0" sz="5000" spc="-190"/>
              <a:t>S</a:t>
            </a:r>
            <a:r>
              <a:rPr dirty="0" sz="5000" spc="-180"/>
              <a:t>i</a:t>
            </a:r>
            <a:r>
              <a:rPr dirty="0" sz="5000" spc="-160"/>
              <a:t>g</a:t>
            </a:r>
            <a:r>
              <a:rPr dirty="0" sz="5000" spc="-195"/>
              <a:t>n</a:t>
            </a:r>
            <a:r>
              <a:rPr dirty="0" sz="5000" spc="-220"/>
              <a:t>a</a:t>
            </a:r>
            <a:r>
              <a:rPr dirty="0" sz="5000" spc="-175"/>
              <a:t>l</a:t>
            </a:r>
            <a:r>
              <a:rPr dirty="0" sz="5000" spc="-180"/>
              <a:t>i</a:t>
            </a:r>
            <a:r>
              <a:rPr dirty="0" sz="5000" spc="-210"/>
              <a:t>n</a:t>
            </a:r>
            <a:r>
              <a:rPr dirty="0" sz="5000" spc="-10"/>
              <a:t>g  </a:t>
            </a:r>
            <a:r>
              <a:rPr dirty="0" sz="5000" spc="-310"/>
              <a:t>R</a:t>
            </a:r>
            <a:r>
              <a:rPr dirty="0" sz="5000" spc="-175"/>
              <a:t>e</a:t>
            </a:r>
            <a:r>
              <a:rPr dirty="0" sz="5000" spc="-180"/>
              <a:t>g</a:t>
            </a:r>
            <a:r>
              <a:rPr dirty="0" sz="5000" spc="-195"/>
              <a:t>u</a:t>
            </a:r>
            <a:r>
              <a:rPr dirty="0" sz="5000" spc="-190"/>
              <a:t>l</a:t>
            </a:r>
            <a:r>
              <a:rPr dirty="0" sz="5000" spc="-250"/>
              <a:t>a</a:t>
            </a:r>
            <a:r>
              <a:rPr dirty="0" sz="5000" spc="-240"/>
              <a:t>t</a:t>
            </a:r>
            <a:r>
              <a:rPr dirty="0" sz="5000" spc="-190"/>
              <a:t>e</a:t>
            </a:r>
            <a:r>
              <a:rPr dirty="0" sz="5000" spc="-25"/>
              <a:t>s</a:t>
            </a:r>
            <a:r>
              <a:rPr dirty="0" sz="5000" spc="-320"/>
              <a:t> </a:t>
            </a:r>
            <a:r>
              <a:rPr dirty="0" sz="5000" spc="-210"/>
              <a:t>S</a:t>
            </a:r>
            <a:r>
              <a:rPr dirty="0" sz="5000" spc="-165"/>
              <a:t>l</a:t>
            </a:r>
            <a:r>
              <a:rPr dirty="0" sz="5000" spc="-180"/>
              <a:t>ee</a:t>
            </a:r>
            <a:r>
              <a:rPr dirty="0" sz="5000" spc="-20"/>
              <a:t>p</a:t>
            </a:r>
            <a:r>
              <a:rPr dirty="0" sz="5000" spc="-350"/>
              <a:t> </a:t>
            </a:r>
            <a:r>
              <a:rPr dirty="0" sz="5000" spc="-195"/>
              <a:t>S</a:t>
            </a:r>
            <a:r>
              <a:rPr dirty="0" sz="5000" spc="-250"/>
              <a:t>t</a:t>
            </a:r>
            <a:r>
              <a:rPr dirty="0" sz="5000" spc="-190"/>
              <a:t>a</a:t>
            </a:r>
            <a:r>
              <a:rPr dirty="0" sz="5000" spc="-195"/>
              <a:t>b</a:t>
            </a:r>
            <a:r>
              <a:rPr dirty="0" sz="5000" spc="-190"/>
              <a:t>i</a:t>
            </a:r>
            <a:r>
              <a:rPr dirty="0" sz="5000" spc="-180"/>
              <a:t>li</a:t>
            </a:r>
            <a:r>
              <a:rPr dirty="0" sz="5000" spc="-195"/>
              <a:t>t</a:t>
            </a:r>
            <a:r>
              <a:rPr dirty="0" sz="5000" spc="-60"/>
              <a:t>y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46837" y="2125217"/>
            <a:ext cx="6293485" cy="195135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500"/>
              </a:spcBef>
            </a:pP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Endocannabinoid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signaling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CB1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200" spc="-4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NREM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stability.</a:t>
            </a:r>
            <a:endParaRPr sz="2200">
              <a:latin typeface="Calibri"/>
              <a:cs typeface="Calibri"/>
            </a:endParaRPr>
          </a:p>
          <a:p>
            <a:pPr marL="12700" marR="308610">
              <a:lnSpc>
                <a:spcPts val="2240"/>
              </a:lnSpc>
              <a:spcBef>
                <a:spcPts val="1320"/>
              </a:spcBef>
            </a:pP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interactions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cannabinoid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receptors,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CBD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encourage</a:t>
            </a:r>
            <a:r>
              <a:rPr dirty="0" sz="2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endocannabinoid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properly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regulate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sleep.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52943" y="0"/>
            <a:ext cx="4639310" cy="6858000"/>
            <a:chOff x="7552943" y="0"/>
            <a:chExt cx="4639310" cy="6858000"/>
          </a:xfrm>
        </p:grpSpPr>
        <p:sp>
          <p:nvSpPr>
            <p:cNvPr id="6" name="object 6"/>
            <p:cNvSpPr/>
            <p:nvPr/>
          </p:nvSpPr>
          <p:spPr>
            <a:xfrm>
              <a:off x="7552943" y="0"/>
              <a:ext cx="4639310" cy="6858000"/>
            </a:xfrm>
            <a:custGeom>
              <a:avLst/>
              <a:gdLst/>
              <a:ahLst/>
              <a:cxnLst/>
              <a:rect l="l" t="t" r="r" b="b"/>
              <a:pathLst>
                <a:path w="4639309" h="6858000">
                  <a:moveTo>
                    <a:pt x="46390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9056" y="6858000"/>
                  </a:lnTo>
                  <a:lnTo>
                    <a:pt x="463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0831" y="1184147"/>
              <a:ext cx="3383279" cy="17846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5987" y="3509771"/>
              <a:ext cx="3172955" cy="2543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2" y="807385"/>
            <a:ext cx="2917825" cy="1153160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 marR="6985">
              <a:lnSpc>
                <a:spcPts val="4079"/>
              </a:lnSpc>
              <a:spcBef>
                <a:spcPts val="830"/>
              </a:spcBef>
            </a:pPr>
            <a:r>
              <a:rPr dirty="0" sz="4000" spc="-175"/>
              <a:t>…</a:t>
            </a:r>
            <a:r>
              <a:rPr dirty="0" sz="4000" spc="-160"/>
              <a:t>a</a:t>
            </a:r>
            <a:r>
              <a:rPr dirty="0" sz="4000" spc="-150"/>
              <a:t>n</a:t>
            </a:r>
            <a:r>
              <a:rPr dirty="0" sz="4000" spc="-30"/>
              <a:t>d</a:t>
            </a:r>
            <a:r>
              <a:rPr dirty="0" sz="4000" spc="-250"/>
              <a:t> </a:t>
            </a:r>
            <a:r>
              <a:rPr dirty="0" sz="4000" spc="-160"/>
              <a:t>a</a:t>
            </a:r>
            <a:r>
              <a:rPr dirty="0" sz="4000" spc="-140"/>
              <a:t>ll</a:t>
            </a:r>
            <a:r>
              <a:rPr dirty="0" sz="4000" spc="-190"/>
              <a:t>e</a:t>
            </a:r>
            <a:r>
              <a:rPr dirty="0" sz="4000" spc="-160"/>
              <a:t>vi</a:t>
            </a:r>
            <a:r>
              <a:rPr dirty="0" sz="4000" spc="-204"/>
              <a:t>a</a:t>
            </a:r>
            <a:r>
              <a:rPr dirty="0" sz="4000" spc="-195"/>
              <a:t>t</a:t>
            </a:r>
            <a:r>
              <a:rPr dirty="0" sz="4000" spc="-135"/>
              <a:t>es  </a:t>
            </a:r>
            <a:r>
              <a:rPr dirty="0" sz="4000" spc="-140"/>
              <a:t>Insomnia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92"/>
            <a:ext cx="6278867" cy="55640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3392" y="2399452"/>
            <a:ext cx="3111500" cy="22612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39370">
              <a:lnSpc>
                <a:spcPts val="1839"/>
              </a:lnSpc>
              <a:spcBef>
                <a:spcPts val="425"/>
              </a:spcBef>
            </a:pP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CBD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indirectly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influences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CB1 </a:t>
            </a:r>
            <a:r>
              <a:rPr dirty="0" sz="1800" spc="-3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receptor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helps</a:t>
            </a:r>
            <a:r>
              <a:rPr dirty="0" sz="18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endocannabinoid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252525"/>
                </a:solidFill>
                <a:latin typeface="Calibri"/>
                <a:cs typeface="Calibri"/>
              </a:rPr>
              <a:t>system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52525"/>
                </a:solidFill>
                <a:latin typeface="Calibri"/>
                <a:cs typeface="Calibri"/>
              </a:rPr>
              <a:t>work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 properly</a:t>
            </a:r>
            <a:r>
              <a:rPr dirty="0" sz="18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so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1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52525"/>
                </a:solidFill>
                <a:latin typeface="Calibri"/>
                <a:cs typeface="Calibri"/>
              </a:rPr>
              <a:t>effectively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 modulate</a:t>
            </a:r>
            <a:r>
              <a:rPr dirty="0" sz="18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sleep</a:t>
            </a:r>
            <a:r>
              <a:rPr dirty="0" sz="18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cycles.</a:t>
            </a:r>
            <a:endParaRPr sz="1800">
              <a:latin typeface="Calibri"/>
              <a:cs typeface="Calibri"/>
            </a:endParaRPr>
          </a:p>
          <a:p>
            <a:pPr marL="12700" marR="16510">
              <a:lnSpc>
                <a:spcPts val="1839"/>
              </a:lnSpc>
              <a:spcBef>
                <a:spcPts val="1280"/>
              </a:spcBef>
            </a:pP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CBD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increased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dopamine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release, </a:t>
            </a:r>
            <a:r>
              <a:rPr dirty="0" sz="1800" spc="-3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causing</a:t>
            </a:r>
            <a:r>
              <a:rPr dirty="0" sz="18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alertness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Effective</a:t>
            </a:r>
            <a:r>
              <a:rPr dirty="0" sz="1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excessive</a:t>
            </a:r>
            <a:r>
              <a:rPr dirty="0" sz="18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Calibri"/>
                <a:cs typeface="Calibri"/>
              </a:rPr>
              <a:t>somnolence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92" y="0"/>
            <a:ext cx="4636135" cy="6858000"/>
          </a:xfrm>
          <a:custGeom>
            <a:avLst/>
            <a:gdLst/>
            <a:ahLst/>
            <a:cxnLst/>
            <a:rect l="l" t="t" r="r" b="b"/>
            <a:pathLst>
              <a:path w="4636134" h="6858000">
                <a:moveTo>
                  <a:pt x="4636008" y="0"/>
                </a:moveTo>
                <a:lnTo>
                  <a:pt x="0" y="0"/>
                </a:lnTo>
                <a:lnTo>
                  <a:pt x="0" y="6858000"/>
                </a:lnTo>
                <a:lnTo>
                  <a:pt x="4636008" y="6858000"/>
                </a:lnTo>
                <a:lnTo>
                  <a:pt x="4636008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614" rIns="0" bIns="0" rtlCol="0" vert="horz">
            <a:spAutoFit/>
          </a:bodyPr>
          <a:lstStyle/>
          <a:p>
            <a:pPr marL="7425690" marR="5080">
              <a:lnSpc>
                <a:spcPct val="95500"/>
              </a:lnSpc>
              <a:spcBef>
                <a:spcPts val="585"/>
              </a:spcBef>
            </a:pPr>
            <a:r>
              <a:rPr dirty="0" sz="4000" spc="-150"/>
              <a:t>CB</a:t>
            </a:r>
            <a:r>
              <a:rPr dirty="0" sz="4000" spc="-25"/>
              <a:t>D</a:t>
            </a:r>
            <a:r>
              <a:rPr dirty="0" sz="4000" spc="-250"/>
              <a:t> </a:t>
            </a:r>
            <a:r>
              <a:rPr dirty="0" sz="4000" spc="-155"/>
              <a:t>i</a:t>
            </a:r>
            <a:r>
              <a:rPr dirty="0" sz="4000" spc="-30"/>
              <a:t>n</a:t>
            </a:r>
            <a:r>
              <a:rPr dirty="0" sz="4000" spc="-250"/>
              <a:t> </a:t>
            </a:r>
            <a:r>
              <a:rPr dirty="0" sz="4000" spc="-170"/>
              <a:t>R</a:t>
            </a:r>
            <a:r>
              <a:rPr dirty="0" sz="4000" spc="-200"/>
              <a:t>a</a:t>
            </a:r>
            <a:r>
              <a:rPr dirty="0" sz="4000" spc="-160"/>
              <a:t>t</a:t>
            </a:r>
            <a:r>
              <a:rPr dirty="0" sz="4000" spc="-15"/>
              <a:t>s  </a:t>
            </a:r>
            <a:r>
              <a:rPr dirty="0" sz="3200" spc="-20">
                <a:solidFill>
                  <a:srgbClr val="252525"/>
                </a:solidFill>
              </a:rPr>
              <a:t>Increase</a:t>
            </a:r>
            <a:r>
              <a:rPr dirty="0" sz="3200" spc="-40">
                <a:solidFill>
                  <a:srgbClr val="252525"/>
                </a:solidFill>
              </a:rPr>
              <a:t> </a:t>
            </a:r>
            <a:r>
              <a:rPr dirty="0" sz="3200" spc="-25">
                <a:solidFill>
                  <a:srgbClr val="252525"/>
                </a:solidFill>
              </a:rPr>
              <a:t>in</a:t>
            </a:r>
            <a:r>
              <a:rPr dirty="0" sz="3200" spc="-45">
                <a:solidFill>
                  <a:srgbClr val="252525"/>
                </a:solidFill>
              </a:rPr>
              <a:t> </a:t>
            </a:r>
            <a:r>
              <a:rPr dirty="0" sz="3200" spc="-40">
                <a:solidFill>
                  <a:srgbClr val="252525"/>
                </a:solidFill>
              </a:rPr>
              <a:t>total </a:t>
            </a:r>
            <a:r>
              <a:rPr dirty="0" sz="3200" spc="-705">
                <a:solidFill>
                  <a:srgbClr val="252525"/>
                </a:solidFill>
              </a:rPr>
              <a:t> </a:t>
            </a:r>
            <a:r>
              <a:rPr dirty="0" sz="3200" spc="-20">
                <a:solidFill>
                  <a:srgbClr val="252525"/>
                </a:solidFill>
              </a:rPr>
              <a:t>sleep</a:t>
            </a:r>
            <a:r>
              <a:rPr dirty="0" sz="3200" spc="-5">
                <a:solidFill>
                  <a:srgbClr val="252525"/>
                </a:solidFill>
              </a:rPr>
              <a:t> </a:t>
            </a:r>
            <a:r>
              <a:rPr dirty="0" sz="3200" spc="-25">
                <a:solidFill>
                  <a:srgbClr val="252525"/>
                </a:solidFill>
              </a:rPr>
              <a:t>time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556" y="640080"/>
            <a:ext cx="5999931" cy="55885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51952" y="3350450"/>
            <a:ext cx="3147695" cy="21723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dirty="0" sz="3200" spc="-20">
                <a:solidFill>
                  <a:srgbClr val="252525"/>
                </a:solidFill>
                <a:latin typeface="Calibri"/>
                <a:cs typeface="Calibri"/>
              </a:rPr>
              <a:t>Increase</a:t>
            </a:r>
            <a:r>
              <a:rPr dirty="0" sz="3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3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252525"/>
                </a:solidFill>
                <a:latin typeface="Calibri"/>
                <a:cs typeface="Calibri"/>
              </a:rPr>
              <a:t>sleep </a:t>
            </a:r>
            <a:r>
              <a:rPr dirty="0" sz="32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30">
                <a:solidFill>
                  <a:srgbClr val="252525"/>
                </a:solidFill>
                <a:latin typeface="Calibri"/>
                <a:cs typeface="Calibri"/>
              </a:rPr>
              <a:t>latency </a:t>
            </a:r>
            <a:r>
              <a:rPr dirty="0" sz="3200" spc="-20">
                <a:solidFill>
                  <a:srgbClr val="252525"/>
                </a:solidFill>
                <a:latin typeface="Calibri"/>
                <a:cs typeface="Calibri"/>
              </a:rPr>
              <a:t>during </a:t>
            </a:r>
            <a:r>
              <a:rPr dirty="0" sz="3200" spc="-30">
                <a:solidFill>
                  <a:srgbClr val="252525"/>
                </a:solidFill>
                <a:latin typeface="Calibri"/>
                <a:cs typeface="Calibri"/>
              </a:rPr>
              <a:t>light </a:t>
            </a:r>
            <a:r>
              <a:rPr dirty="0" sz="3200" spc="-7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252525"/>
                </a:solidFill>
                <a:latin typeface="Calibri"/>
                <a:cs typeface="Calibri"/>
              </a:rPr>
              <a:t>period</a:t>
            </a:r>
            <a:r>
              <a:rPr dirty="0" sz="3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3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50">
                <a:solidFill>
                  <a:srgbClr val="252525"/>
                </a:solidFill>
                <a:latin typeface="Calibri"/>
                <a:cs typeface="Calibri"/>
              </a:rPr>
              <a:t>day </a:t>
            </a:r>
            <a:r>
              <a:rPr dirty="0" sz="3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252525"/>
                </a:solidFill>
                <a:latin typeface="Calibri"/>
                <a:cs typeface="Calibri"/>
              </a:rPr>
              <a:t>during </a:t>
            </a:r>
            <a:r>
              <a:rPr dirty="0" sz="32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200" spc="-35">
                <a:solidFill>
                  <a:srgbClr val="252525"/>
                </a:solidFill>
                <a:latin typeface="Calibri"/>
                <a:cs typeface="Calibri"/>
              </a:rPr>
              <a:t>administration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63" y="1469961"/>
            <a:ext cx="2503170" cy="295783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dirty="0" sz="5200" spc="-16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1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5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2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14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5200" spc="-3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1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5200" spc="-5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52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65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5200" spc="-25">
                <a:solidFill>
                  <a:srgbClr val="FFFFFF"/>
                </a:solidFill>
                <a:latin typeface="Calibri"/>
                <a:cs typeface="Calibri"/>
              </a:rPr>
              <a:t>p  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Sleep </a:t>
            </a:r>
            <a:r>
              <a:rPr dirty="0" sz="52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60">
                <a:solidFill>
                  <a:srgbClr val="FFFFFF"/>
                </a:solidFill>
                <a:latin typeface="Calibri"/>
                <a:cs typeface="Calibri"/>
              </a:rPr>
              <a:t>Apnea?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228" y="2211323"/>
            <a:ext cx="0" cy="2350135"/>
          </a:xfrm>
          <a:custGeom>
            <a:avLst/>
            <a:gdLst/>
            <a:ahLst/>
            <a:cxnLst/>
            <a:rect l="l" t="t" r="r" b="b"/>
            <a:pathLst>
              <a:path w="0" h="2350135">
                <a:moveTo>
                  <a:pt x="0" y="0"/>
                </a:moveTo>
                <a:lnTo>
                  <a:pt x="0" y="234958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0440" y="992570"/>
            <a:ext cx="3884929" cy="589915"/>
          </a:xfrm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dirty="0" sz="2000" spc="-20"/>
              <a:t>As</a:t>
            </a:r>
            <a:r>
              <a:rPr dirty="0" sz="2000" spc="-45"/>
              <a:t> </a:t>
            </a:r>
            <a:r>
              <a:rPr dirty="0" sz="2000" spc="-10"/>
              <a:t>crazy</a:t>
            </a:r>
            <a:r>
              <a:rPr dirty="0" sz="2000" spc="-40"/>
              <a:t> </a:t>
            </a:r>
            <a:r>
              <a:rPr dirty="0" sz="2000" spc="-15"/>
              <a:t>as</a:t>
            </a:r>
            <a:r>
              <a:rPr dirty="0" sz="2000" spc="-35"/>
              <a:t> </a:t>
            </a:r>
            <a:r>
              <a:rPr dirty="0" sz="2000" spc="-15"/>
              <a:t>it</a:t>
            </a:r>
            <a:r>
              <a:rPr dirty="0" sz="2000" spc="-35"/>
              <a:t> </a:t>
            </a:r>
            <a:r>
              <a:rPr dirty="0" sz="2000" spc="-10"/>
              <a:t>sounds,</a:t>
            </a:r>
            <a:r>
              <a:rPr dirty="0" sz="2000" spc="-35"/>
              <a:t> </a:t>
            </a:r>
            <a:r>
              <a:rPr dirty="0" sz="2000" spc="-10"/>
              <a:t>CBD</a:t>
            </a:r>
            <a:r>
              <a:rPr dirty="0" sz="2000" spc="-35"/>
              <a:t> </a:t>
            </a:r>
            <a:r>
              <a:rPr dirty="0" sz="2000" spc="-15"/>
              <a:t>oil</a:t>
            </a:r>
            <a:r>
              <a:rPr dirty="0" sz="2000" spc="-45"/>
              <a:t> </a:t>
            </a:r>
            <a:r>
              <a:rPr dirty="0" sz="2000" spc="-10"/>
              <a:t>for</a:t>
            </a:r>
            <a:r>
              <a:rPr dirty="0" sz="2000" spc="-35"/>
              <a:t> </a:t>
            </a:r>
            <a:r>
              <a:rPr dirty="0" sz="2000" spc="-10"/>
              <a:t>sleep </a:t>
            </a:r>
            <a:r>
              <a:rPr dirty="0" sz="2000" spc="-434"/>
              <a:t> </a:t>
            </a:r>
            <a:r>
              <a:rPr dirty="0" sz="2000" spc="-30"/>
              <a:t>may</a:t>
            </a:r>
            <a:r>
              <a:rPr dirty="0" sz="2000" spc="-10"/>
              <a:t> help</a:t>
            </a:r>
            <a:r>
              <a:rPr dirty="0" sz="2000" spc="-30"/>
              <a:t> </a:t>
            </a:r>
            <a:r>
              <a:rPr dirty="0" sz="2000" spc="-20"/>
              <a:t>with</a:t>
            </a:r>
            <a:r>
              <a:rPr dirty="0" sz="2000" spc="-25"/>
              <a:t> </a:t>
            </a:r>
            <a:r>
              <a:rPr dirty="0" sz="2000" spc="-10"/>
              <a:t>sleep</a:t>
            </a:r>
            <a:r>
              <a:rPr dirty="0" sz="2000" spc="-30"/>
              <a:t> </a:t>
            </a:r>
            <a:r>
              <a:rPr dirty="0" sz="2000" spc="-15"/>
              <a:t>apnea.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660440" y="1675321"/>
            <a:ext cx="4354830" cy="40297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93345">
              <a:lnSpc>
                <a:spcPts val="2039"/>
              </a:lnSpc>
              <a:spcBef>
                <a:spcPts val="470"/>
              </a:spcBef>
            </a:pP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few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ago, during clinical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trials 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Sativex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synthetic version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of CBD and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THC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done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showing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outcomes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40-50%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subjects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suffered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apnea.</a:t>
            </a:r>
            <a:endParaRPr sz="2000">
              <a:latin typeface="Calibri"/>
              <a:cs typeface="Calibri"/>
            </a:endParaRPr>
          </a:p>
          <a:p>
            <a:pPr marL="12700" marR="175260">
              <a:lnSpc>
                <a:spcPts val="2039"/>
              </a:lnSpc>
              <a:spcBef>
                <a:spcPts val="1295"/>
              </a:spcBef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Cannabinoids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dirty="0" sz="2000" spc="-4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peripheral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nervous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seem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be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beneficial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apnea.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39"/>
              </a:lnSpc>
              <a:spcBef>
                <a:spcPts val="1310"/>
              </a:spcBef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While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scientists couldn’t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tell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for sure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why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CBD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helped sleep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apnea, they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believe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it increased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upper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airway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muscle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tone,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firmer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glottal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region </a:t>
            </a:r>
            <a:r>
              <a:rPr dirty="0" sz="2000" spc="-4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leads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lessening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effects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sleep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apnea.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966" y="544788"/>
            <a:ext cx="53581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55">
                <a:solidFill>
                  <a:srgbClr val="50B4C7"/>
                </a:solidFill>
              </a:rPr>
              <a:t>C</a:t>
            </a:r>
            <a:r>
              <a:rPr dirty="0" sz="4800" spc="-170">
                <a:solidFill>
                  <a:srgbClr val="50B4C7"/>
                </a:solidFill>
              </a:rPr>
              <a:t>l</a:t>
            </a:r>
            <a:r>
              <a:rPr dirty="0" sz="4800" spc="-200">
                <a:solidFill>
                  <a:srgbClr val="50B4C7"/>
                </a:solidFill>
              </a:rPr>
              <a:t>a</a:t>
            </a:r>
            <a:r>
              <a:rPr dirty="0" sz="4800" spc="-185">
                <a:solidFill>
                  <a:srgbClr val="50B4C7"/>
                </a:solidFill>
              </a:rPr>
              <a:t>s</a:t>
            </a:r>
            <a:r>
              <a:rPr dirty="0" sz="4800" spc="-180">
                <a:solidFill>
                  <a:srgbClr val="50B4C7"/>
                </a:solidFill>
              </a:rPr>
              <a:t>s</a:t>
            </a:r>
            <a:r>
              <a:rPr dirty="0" sz="4800" spc="-190">
                <a:solidFill>
                  <a:srgbClr val="50B4C7"/>
                </a:solidFill>
              </a:rPr>
              <a:t>e</a:t>
            </a:r>
            <a:r>
              <a:rPr dirty="0" sz="4800" spc="-20">
                <a:solidFill>
                  <a:srgbClr val="50B4C7"/>
                </a:solidFill>
              </a:rPr>
              <a:t>s</a:t>
            </a:r>
            <a:r>
              <a:rPr dirty="0" sz="4800" spc="-330">
                <a:solidFill>
                  <a:srgbClr val="50B4C7"/>
                </a:solidFill>
              </a:rPr>
              <a:t> </a:t>
            </a:r>
            <a:r>
              <a:rPr dirty="0" sz="4800" spc="-185">
                <a:solidFill>
                  <a:srgbClr val="50B4C7"/>
                </a:solidFill>
              </a:rPr>
              <a:t>o</a:t>
            </a:r>
            <a:r>
              <a:rPr dirty="0" sz="4800" spc="-35">
                <a:solidFill>
                  <a:srgbClr val="50B4C7"/>
                </a:solidFill>
              </a:rPr>
              <a:t>f</a:t>
            </a:r>
            <a:r>
              <a:rPr dirty="0" sz="4800" spc="-300">
                <a:solidFill>
                  <a:srgbClr val="50B4C7"/>
                </a:solidFill>
              </a:rPr>
              <a:t> </a:t>
            </a:r>
            <a:r>
              <a:rPr dirty="0" sz="4800" spc="-185">
                <a:solidFill>
                  <a:srgbClr val="50B4C7"/>
                </a:solidFill>
              </a:rPr>
              <a:t>c</a:t>
            </a:r>
            <a:r>
              <a:rPr dirty="0" sz="4800" spc="-190">
                <a:solidFill>
                  <a:srgbClr val="50B4C7"/>
                </a:solidFill>
              </a:rPr>
              <a:t>a</a:t>
            </a:r>
            <a:r>
              <a:rPr dirty="0" sz="4800" spc="-185">
                <a:solidFill>
                  <a:srgbClr val="50B4C7"/>
                </a:solidFill>
              </a:rPr>
              <a:t>n</a:t>
            </a:r>
            <a:r>
              <a:rPr dirty="0" sz="4800" spc="-200">
                <a:solidFill>
                  <a:srgbClr val="50B4C7"/>
                </a:solidFill>
              </a:rPr>
              <a:t>n</a:t>
            </a:r>
            <a:r>
              <a:rPr dirty="0" sz="4800" spc="-215">
                <a:solidFill>
                  <a:srgbClr val="50B4C7"/>
                </a:solidFill>
              </a:rPr>
              <a:t>a</a:t>
            </a:r>
            <a:r>
              <a:rPr dirty="0" sz="4800" spc="-200">
                <a:solidFill>
                  <a:srgbClr val="50B4C7"/>
                </a:solidFill>
              </a:rPr>
              <a:t>b</a:t>
            </a:r>
            <a:r>
              <a:rPr dirty="0" sz="4800" spc="-185">
                <a:solidFill>
                  <a:srgbClr val="50B4C7"/>
                </a:solidFill>
              </a:rPr>
              <a:t>i</a:t>
            </a:r>
            <a:r>
              <a:rPr dirty="0" sz="4800" spc="-200">
                <a:solidFill>
                  <a:srgbClr val="50B4C7"/>
                </a:solidFill>
              </a:rPr>
              <a:t>n</a:t>
            </a:r>
            <a:r>
              <a:rPr dirty="0" sz="4800" spc="-220">
                <a:solidFill>
                  <a:srgbClr val="50B4C7"/>
                </a:solidFill>
              </a:rPr>
              <a:t>o</a:t>
            </a:r>
            <a:r>
              <a:rPr dirty="0" sz="4800" spc="-165">
                <a:solidFill>
                  <a:srgbClr val="50B4C7"/>
                </a:solidFill>
              </a:rPr>
              <a:t>i</a:t>
            </a:r>
            <a:r>
              <a:rPr dirty="0" sz="4800" spc="-200">
                <a:solidFill>
                  <a:srgbClr val="50B4C7"/>
                </a:solidFill>
              </a:rPr>
              <a:t>d</a:t>
            </a:r>
            <a:r>
              <a:rPr dirty="0" sz="4800" spc="-25">
                <a:solidFill>
                  <a:srgbClr val="50B4C7"/>
                </a:solidFill>
              </a:rPr>
              <a:t>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68095" y="1985772"/>
            <a:ext cx="2289175" cy="3403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40"/>
              </a:lnSpc>
            </a:pP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Cannabigerols</a:t>
            </a:r>
            <a:r>
              <a:rPr dirty="0" sz="22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(CBG)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395" y="2411848"/>
            <a:ext cx="28625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Cannabichromenes</a:t>
            </a:r>
            <a:r>
              <a:rPr dirty="0" sz="220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(CBC)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095" y="2886455"/>
            <a:ext cx="2129155" cy="3403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40"/>
              </a:lnSpc>
            </a:pP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Cannabidiols</a:t>
            </a:r>
            <a:r>
              <a:rPr dirty="0" sz="22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(CBD)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095" y="3336035"/>
            <a:ext cx="3225165" cy="3403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40"/>
              </a:lnSpc>
            </a:pP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Tetrahydrocannabinols</a:t>
            </a:r>
            <a:r>
              <a:rPr dirty="0" sz="2200" spc="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(THC)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095" y="3787140"/>
            <a:ext cx="1969135" cy="3403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40"/>
              </a:lnSpc>
            </a:pP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Cannabinol</a:t>
            </a:r>
            <a:r>
              <a:rPr dirty="0" sz="2200" spc="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(CBN)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95" y="4096634"/>
            <a:ext cx="2454275" cy="1376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95"/>
              </a:spcBef>
            </a:pP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Cannabinodiol</a:t>
            </a:r>
            <a:r>
              <a:rPr dirty="0" sz="22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(CBDL) </a:t>
            </a:r>
            <a:r>
              <a:rPr dirty="0" sz="2200" spc="-4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Cannabicyclol</a:t>
            </a:r>
            <a:r>
              <a:rPr dirty="0" sz="220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(CBL) </a:t>
            </a:r>
            <a:r>
              <a:rPr dirty="0" sz="2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Cannabielsoin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3830" y="1844445"/>
            <a:ext cx="4400550" cy="3177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871855">
              <a:lnSpc>
                <a:spcPct val="134300"/>
              </a:lnSpc>
              <a:spcBef>
                <a:spcPts val="105"/>
              </a:spcBef>
            </a:pP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Cannabitriol</a:t>
            </a:r>
            <a:r>
              <a:rPr dirty="0" sz="2200" spc="4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(CBT)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Cannabivarin (CBV)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Tetrahydrocannabivarin</a:t>
            </a:r>
            <a:r>
              <a:rPr dirty="0" sz="220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(THCV) </a:t>
            </a:r>
            <a:r>
              <a:rPr dirty="0" sz="2200" spc="-48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Cannabidivarin (CBDV)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 Cannabichromevarin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(CBCV) </a:t>
            </a:r>
            <a:r>
              <a:rPr dirty="0" sz="22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Cannabigerovarin</a:t>
            </a:r>
            <a:r>
              <a:rPr dirty="0" sz="22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(CBGV)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200" spc="-20">
                <a:solidFill>
                  <a:srgbClr val="252525"/>
                </a:solidFill>
                <a:latin typeface="Calibri"/>
                <a:cs typeface="Calibri"/>
              </a:rPr>
              <a:t>Cannabigerol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Monoethyl</a:t>
            </a:r>
            <a:r>
              <a:rPr dirty="0" sz="220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Ether</a:t>
            </a:r>
            <a:r>
              <a:rPr dirty="0" sz="220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252525"/>
                </a:solidFill>
                <a:latin typeface="Calibri"/>
                <a:cs typeface="Calibri"/>
              </a:rPr>
              <a:t>(CBGM)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63" y="2539809"/>
            <a:ext cx="2266315" cy="153098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dirty="0" sz="5200" spc="-18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5200" spc="-254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5200" spc="-6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7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3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dirty="0" sz="5200" spc="-105">
                <a:solidFill>
                  <a:srgbClr val="FFFFFF"/>
                </a:solidFill>
                <a:latin typeface="Calibri"/>
                <a:cs typeface="Calibri"/>
              </a:rPr>
              <a:t>THC?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228" y="2211323"/>
            <a:ext cx="0" cy="2350135"/>
          </a:xfrm>
          <a:custGeom>
            <a:avLst/>
            <a:gdLst/>
            <a:ahLst/>
            <a:cxnLst/>
            <a:rect l="l" t="t" r="r" b="b"/>
            <a:pathLst>
              <a:path w="0" h="2350135">
                <a:moveTo>
                  <a:pt x="0" y="0"/>
                </a:moveTo>
                <a:lnTo>
                  <a:pt x="0" y="234958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9000" y="410179"/>
            <a:ext cx="4232275" cy="70231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dirty="0" sz="2400" spc="-30"/>
              <a:t>Cannabis</a:t>
            </a:r>
            <a:r>
              <a:rPr dirty="0" sz="2400" spc="-80"/>
              <a:t> </a:t>
            </a:r>
            <a:r>
              <a:rPr dirty="0" sz="2400" spc="-15"/>
              <a:t>(THC</a:t>
            </a:r>
            <a:r>
              <a:rPr dirty="0" sz="2400" spc="-70"/>
              <a:t> </a:t>
            </a:r>
            <a:r>
              <a:rPr dirty="0" sz="2400" spc="-25"/>
              <a:t>plus</a:t>
            </a:r>
            <a:r>
              <a:rPr dirty="0" sz="2400" spc="-55"/>
              <a:t> </a:t>
            </a:r>
            <a:r>
              <a:rPr dirty="0" sz="2400" spc="-25"/>
              <a:t>CBD)</a:t>
            </a:r>
            <a:r>
              <a:rPr dirty="0" sz="2400" spc="-55"/>
              <a:t> </a:t>
            </a:r>
            <a:r>
              <a:rPr dirty="0" sz="2400" spc="-25"/>
              <a:t>long</a:t>
            </a:r>
            <a:r>
              <a:rPr dirty="0" sz="2400" spc="-65"/>
              <a:t> </a:t>
            </a:r>
            <a:r>
              <a:rPr dirty="0" sz="2400" spc="-30"/>
              <a:t>term </a:t>
            </a:r>
            <a:r>
              <a:rPr dirty="0" sz="2400" spc="-530"/>
              <a:t> </a:t>
            </a:r>
            <a:r>
              <a:rPr dirty="0" sz="2400" spc="-25"/>
              <a:t>has</a:t>
            </a:r>
            <a:r>
              <a:rPr dirty="0" sz="2400" spc="-50"/>
              <a:t> </a:t>
            </a:r>
            <a:r>
              <a:rPr dirty="0" sz="2400" spc="-20"/>
              <a:t>a</a:t>
            </a:r>
            <a:r>
              <a:rPr dirty="0" sz="2400" spc="-30"/>
              <a:t> </a:t>
            </a:r>
            <a:r>
              <a:rPr dirty="0" sz="2400" spc="-45"/>
              <a:t>negative</a:t>
            </a:r>
            <a:r>
              <a:rPr dirty="0" sz="2400" spc="-65"/>
              <a:t> </a:t>
            </a:r>
            <a:r>
              <a:rPr dirty="0" sz="2400" spc="-30"/>
              <a:t>impact</a:t>
            </a:r>
            <a:r>
              <a:rPr dirty="0" sz="2400" spc="-55"/>
              <a:t> </a:t>
            </a:r>
            <a:r>
              <a:rPr dirty="0" sz="2400" spc="-25"/>
              <a:t>in</a:t>
            </a:r>
            <a:r>
              <a:rPr dirty="0" sz="2400" spc="-40"/>
              <a:t> </a:t>
            </a:r>
            <a:r>
              <a:rPr dirty="0" sz="2400"/>
              <a:t>2</a:t>
            </a:r>
            <a:r>
              <a:rPr dirty="0" sz="2400" spc="-20"/>
              <a:t> </a:t>
            </a:r>
            <a:r>
              <a:rPr dirty="0" sz="2400" spc="-55"/>
              <a:t>ways: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660440" y="1196563"/>
            <a:ext cx="4303395" cy="459930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25400">
              <a:lnSpc>
                <a:spcPts val="2450"/>
              </a:lnSpc>
              <a:spcBef>
                <a:spcPts val="540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Vicious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cycle and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habituation,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cannabis </a:t>
            </a:r>
            <a:r>
              <a:rPr dirty="0" sz="2400" spc="-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use.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450"/>
              </a:lnSpc>
              <a:spcBef>
                <a:spcPts val="1300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disturbances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hallmark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cannabis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withdrawal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lead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relapse.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showed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65%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said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poor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sleep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primary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reason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relapse.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post-cessation.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210"/>
              </a:lnSpc>
            </a:pP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Abrupt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cessation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endParaRPr sz="2400">
              <a:latin typeface="Calibri"/>
              <a:cs typeface="Calibri"/>
            </a:endParaRPr>
          </a:p>
          <a:p>
            <a:pPr marL="12700" marR="184785">
              <a:lnSpc>
                <a:spcPts val="2450"/>
              </a:lnSpc>
              <a:spcBef>
                <a:spcPts val="225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28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“wake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sleep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onset”,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sleep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onset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latency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PLMs.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63" y="2273109"/>
            <a:ext cx="2675890" cy="207391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800" spc="-8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48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8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800" spc="-17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800" spc="-25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4800" spc="-165">
                <a:solidFill>
                  <a:srgbClr val="FFFFFF"/>
                </a:solidFill>
                <a:latin typeface="Calibri"/>
                <a:cs typeface="Calibri"/>
              </a:rPr>
              <a:t>Oil </a:t>
            </a:r>
            <a:r>
              <a:rPr dirty="0" sz="48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50">
                <a:solidFill>
                  <a:srgbClr val="FFFFFF"/>
                </a:solidFill>
                <a:latin typeface="Calibri"/>
                <a:cs typeface="Calibri"/>
              </a:rPr>
              <a:t>Harvested?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228" y="2211323"/>
            <a:ext cx="0" cy="2350135"/>
          </a:xfrm>
          <a:custGeom>
            <a:avLst/>
            <a:gdLst/>
            <a:ahLst/>
            <a:cxnLst/>
            <a:rect l="l" t="t" r="r" b="b"/>
            <a:pathLst>
              <a:path w="0" h="2350135">
                <a:moveTo>
                  <a:pt x="0" y="0"/>
                </a:moveTo>
                <a:lnTo>
                  <a:pt x="0" y="234958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0440" y="1251651"/>
            <a:ext cx="4234180" cy="1367155"/>
          </a:xfrm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dirty="0" sz="2000" spc="-10"/>
              <a:t>There are </a:t>
            </a:r>
            <a:r>
              <a:rPr dirty="0" sz="2000" spc="-15"/>
              <a:t>many types of extraction </a:t>
            </a:r>
            <a:r>
              <a:rPr dirty="0" sz="2000" spc="-10"/>
              <a:t> </a:t>
            </a:r>
            <a:r>
              <a:rPr dirty="0" sz="2000" spc="-20"/>
              <a:t>solvents that </a:t>
            </a:r>
            <a:r>
              <a:rPr dirty="0" sz="2000" spc="-15"/>
              <a:t>can </a:t>
            </a:r>
            <a:r>
              <a:rPr dirty="0" sz="2000" spc="-10"/>
              <a:t>be used </a:t>
            </a:r>
            <a:r>
              <a:rPr dirty="0" sz="2000" spc="-25"/>
              <a:t>to </a:t>
            </a:r>
            <a:r>
              <a:rPr dirty="0" sz="2000" spc="-20"/>
              <a:t>separate </a:t>
            </a:r>
            <a:r>
              <a:rPr dirty="0" sz="2000" spc="-10"/>
              <a:t>the </a:t>
            </a:r>
            <a:r>
              <a:rPr dirty="0" sz="2000" spc="-440"/>
              <a:t> </a:t>
            </a:r>
            <a:r>
              <a:rPr dirty="0" sz="2000" spc="-15"/>
              <a:t>essential oils </a:t>
            </a:r>
            <a:r>
              <a:rPr dirty="0" sz="2000" spc="-20"/>
              <a:t>from </a:t>
            </a:r>
            <a:r>
              <a:rPr dirty="0" sz="2000" spc="-10"/>
              <a:t>the </a:t>
            </a:r>
            <a:r>
              <a:rPr dirty="0" sz="2000" spc="-25"/>
              <a:t>stalks </a:t>
            </a:r>
            <a:r>
              <a:rPr dirty="0" sz="2000" spc="-15"/>
              <a:t>and </a:t>
            </a:r>
            <a:r>
              <a:rPr dirty="0" sz="2000" spc="-5"/>
              <a:t>seeds, </a:t>
            </a:r>
            <a:r>
              <a:rPr dirty="0" sz="2000"/>
              <a:t> </a:t>
            </a:r>
            <a:r>
              <a:rPr dirty="0" sz="2000" spc="-15"/>
              <a:t>but </a:t>
            </a:r>
            <a:r>
              <a:rPr dirty="0" sz="2000" spc="-20"/>
              <a:t>typically producers will </a:t>
            </a:r>
            <a:r>
              <a:rPr dirty="0" sz="2000" spc="-10"/>
              <a:t>use some sort </a:t>
            </a:r>
            <a:r>
              <a:rPr dirty="0" sz="2000" spc="-440"/>
              <a:t> </a:t>
            </a:r>
            <a:r>
              <a:rPr dirty="0" sz="2000" spc="-15"/>
              <a:t>of</a:t>
            </a:r>
            <a:r>
              <a:rPr dirty="0" sz="2000" spc="-20"/>
              <a:t> non-toxic</a:t>
            </a:r>
            <a:r>
              <a:rPr dirty="0" sz="2000" spc="-35"/>
              <a:t> </a:t>
            </a:r>
            <a:r>
              <a:rPr dirty="0" sz="2000" spc="-15"/>
              <a:t>CO2</a:t>
            </a:r>
            <a:r>
              <a:rPr dirty="0" sz="2000"/>
              <a:t> </a:t>
            </a:r>
            <a:r>
              <a:rPr dirty="0" sz="2000" spc="-15"/>
              <a:t>fluid</a:t>
            </a:r>
            <a:r>
              <a:rPr dirty="0" sz="2000" spc="-30"/>
              <a:t> </a:t>
            </a:r>
            <a:r>
              <a:rPr dirty="0" sz="2000" spc="-15"/>
              <a:t>as</a:t>
            </a:r>
            <a:r>
              <a:rPr dirty="0" sz="2000" spc="-5"/>
              <a:t> </a:t>
            </a:r>
            <a:r>
              <a:rPr dirty="0" sz="2000" spc="-15"/>
              <a:t>a</a:t>
            </a:r>
            <a:r>
              <a:rPr dirty="0" sz="2000" spc="-25"/>
              <a:t> </a:t>
            </a:r>
            <a:r>
              <a:rPr dirty="0" sz="2000" spc="-20"/>
              <a:t>solvent.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660440" y="2711643"/>
            <a:ext cx="4277360" cy="27343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just" marL="12700" marR="229870">
              <a:lnSpc>
                <a:spcPts val="2039"/>
              </a:lnSpc>
              <a:spcBef>
                <a:spcPts val="47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regulated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FDA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extraction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dirty="0" sz="2000" spc="-4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industry.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39"/>
              </a:lnSpc>
              <a:spcBef>
                <a:spcPts val="129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solvents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 then forced through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plant material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pull out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CBD and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oils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lipids.</a:t>
            </a:r>
            <a:endParaRPr sz="2000">
              <a:latin typeface="Calibri"/>
              <a:cs typeface="Calibri"/>
            </a:endParaRPr>
          </a:p>
          <a:p>
            <a:pPr marL="12700" marR="57785">
              <a:lnSpc>
                <a:spcPts val="2039"/>
              </a:lnSpc>
              <a:spcBef>
                <a:spcPts val="131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solvent is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removed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left with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is CBD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hemp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oil.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THC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gleaned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this process.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85F7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77012" y="480059"/>
            <a:ext cx="11238230" cy="5897880"/>
            <a:chOff x="477012" y="480059"/>
            <a:chExt cx="11238230" cy="5897880"/>
          </a:xfrm>
        </p:grpSpPr>
        <p:sp>
          <p:nvSpPr>
            <p:cNvPr id="4" name="object 4"/>
            <p:cNvSpPr/>
            <p:nvPr/>
          </p:nvSpPr>
          <p:spPr>
            <a:xfrm>
              <a:off x="477012" y="480059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5288" y="804671"/>
              <a:ext cx="6842759" cy="52684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7542" cy="684409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4" y="1380764"/>
            <a:ext cx="3106420" cy="266827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 marR="6985">
              <a:lnSpc>
                <a:spcPts val="4900"/>
              </a:lnSpc>
              <a:spcBef>
                <a:spcPts val="1280"/>
              </a:spcBef>
            </a:pPr>
            <a:r>
              <a:rPr dirty="0" sz="5100" spc="-17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5100" spc="-16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5100" spc="-204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1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1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100" spc="-2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100" spc="-15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5100" spc="-24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3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51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7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100" spc="-1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5100" spc="-2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100" spc="-16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dirty="0" sz="5100" spc="-1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dirty="0" sz="5100" spc="-204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5100" spc="-1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51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51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24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20">
                <a:solidFill>
                  <a:srgbClr val="FFFFFF"/>
                </a:solidFill>
                <a:latin typeface="Calibri"/>
                <a:cs typeface="Calibri"/>
              </a:rPr>
              <a:t>u  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dirty="0" sz="5100" spc="-6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1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5100" spc="-17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5100" spc="-4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51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il?</a:t>
            </a:r>
            <a:endParaRPr sz="5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9055" y="0"/>
            <a:ext cx="7553325" cy="6858000"/>
            <a:chOff x="4639055" y="0"/>
            <a:chExt cx="7553325" cy="6858000"/>
          </a:xfrm>
        </p:grpSpPr>
        <p:sp>
          <p:nvSpPr>
            <p:cNvPr id="4" name="object 4"/>
            <p:cNvSpPr/>
            <p:nvPr/>
          </p:nvSpPr>
          <p:spPr>
            <a:xfrm>
              <a:off x="4639055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2944" y="6858000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5819" y="1354836"/>
              <a:ext cx="7335011" cy="37033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1472" y="5672328"/>
              <a:ext cx="5081002" cy="4861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643127"/>
            <a:ext cx="10906125" cy="5572125"/>
          </a:xfrm>
          <a:custGeom>
            <a:avLst/>
            <a:gdLst/>
            <a:ahLst/>
            <a:cxnLst/>
            <a:rect l="l" t="t" r="r" b="b"/>
            <a:pathLst>
              <a:path w="10906125" h="5572125">
                <a:moveTo>
                  <a:pt x="0" y="0"/>
                </a:moveTo>
                <a:lnTo>
                  <a:pt x="10905744" y="0"/>
                </a:lnTo>
                <a:lnTo>
                  <a:pt x="10905744" y="5571744"/>
                </a:lnTo>
                <a:lnTo>
                  <a:pt x="0" y="5571744"/>
                </a:lnTo>
                <a:lnTo>
                  <a:pt x="0" y="0"/>
                </a:lnTo>
                <a:close/>
              </a:path>
              <a:path w="10906125" h="5572125">
                <a:moveTo>
                  <a:pt x="80772" y="83820"/>
                </a:moveTo>
                <a:lnTo>
                  <a:pt x="10824972" y="83820"/>
                </a:lnTo>
                <a:lnTo>
                  <a:pt x="10824972" y="5487924"/>
                </a:lnTo>
                <a:lnTo>
                  <a:pt x="80772" y="5487924"/>
                </a:lnTo>
                <a:lnTo>
                  <a:pt x="80772" y="838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710" y="2850441"/>
            <a:ext cx="723138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60"/>
              <a:t>S</a:t>
            </a:r>
            <a:r>
              <a:rPr dirty="0" sz="7200" spc="-50"/>
              <a:t>o</a:t>
            </a:r>
            <a:r>
              <a:rPr dirty="0" sz="7200" spc="-250"/>
              <a:t> </a:t>
            </a:r>
            <a:r>
              <a:rPr dirty="0" sz="7200" spc="-204"/>
              <a:t>wh</a:t>
            </a:r>
            <a:r>
              <a:rPr dirty="0" sz="7200" spc="-265"/>
              <a:t>a</a:t>
            </a:r>
            <a:r>
              <a:rPr dirty="0" sz="7200" spc="-50"/>
              <a:t>t</a:t>
            </a:r>
            <a:r>
              <a:rPr dirty="0" sz="7200" spc="-245"/>
              <a:t> </a:t>
            </a:r>
            <a:r>
              <a:rPr dirty="0" sz="7200" spc="-185"/>
              <a:t>a</a:t>
            </a:r>
            <a:r>
              <a:rPr dirty="0" sz="7200" spc="-165"/>
              <a:t>b</a:t>
            </a:r>
            <a:r>
              <a:rPr dirty="0" sz="7200" spc="-160"/>
              <a:t>o</a:t>
            </a:r>
            <a:r>
              <a:rPr dirty="0" sz="7200" spc="-175"/>
              <a:t>u</a:t>
            </a:r>
            <a:r>
              <a:rPr dirty="0" sz="7200" spc="-35"/>
              <a:t>t</a:t>
            </a:r>
            <a:r>
              <a:rPr dirty="0" sz="7200" spc="-254"/>
              <a:t> </a:t>
            </a:r>
            <a:r>
              <a:rPr dirty="0" sz="7200" spc="-145"/>
              <a:t>CBG?</a:t>
            </a:r>
            <a:endParaRPr sz="7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4" y="1380764"/>
            <a:ext cx="3091815" cy="266827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1280"/>
              </a:spcBef>
            </a:pPr>
            <a:r>
              <a:rPr dirty="0" sz="5100" spc="-2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5100" spc="-2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100" spc="-135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5100" spc="-14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5100" spc="-2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1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100" spc="-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2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dirty="0" sz="5100" spc="-155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5100" spc="-19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155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5100" spc="-1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5100" spc="114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100" spc="-5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z="51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100" spc="-30">
                <a:solidFill>
                  <a:srgbClr val="FFFFFF"/>
                </a:solidFill>
                <a:latin typeface="Calibri"/>
                <a:cs typeface="Calibri"/>
              </a:rPr>
              <a:t>f  </a:t>
            </a:r>
            <a:r>
              <a:rPr dirty="0" sz="5100" spc="-1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5100" spc="-17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5100" spc="-16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5100" spc="-125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5100" spc="-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1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spc="-17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100" spc="-1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5100" spc="-2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5100" spc="-125">
                <a:solidFill>
                  <a:srgbClr val="FFFFFF"/>
                </a:solidFill>
                <a:latin typeface="Calibri"/>
                <a:cs typeface="Calibri"/>
              </a:rPr>
              <a:t>THC-A</a:t>
            </a:r>
            <a:endParaRPr sz="5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9055" y="0"/>
            <a:ext cx="7553325" cy="6858000"/>
            <a:chOff x="4639055" y="0"/>
            <a:chExt cx="7553325" cy="6858000"/>
          </a:xfrm>
        </p:grpSpPr>
        <p:sp>
          <p:nvSpPr>
            <p:cNvPr id="4" name="object 4"/>
            <p:cNvSpPr/>
            <p:nvPr/>
          </p:nvSpPr>
          <p:spPr>
            <a:xfrm>
              <a:off x="4639055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2944" y="6858000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2184" y="981455"/>
              <a:ext cx="6266687" cy="45430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63" y="2666301"/>
            <a:ext cx="2798445" cy="13004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CB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44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5015"/>
              </a:lnSpc>
            </a:pPr>
            <a:r>
              <a:rPr dirty="0" sz="4400" spc="-160">
                <a:solidFill>
                  <a:srgbClr val="FFFFFF"/>
                </a:solidFill>
                <a:latin typeface="Calibri"/>
                <a:cs typeface="Calibri"/>
              </a:rPr>
              <a:t>Cannabigerol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228" y="2211323"/>
            <a:ext cx="0" cy="2350135"/>
          </a:xfrm>
          <a:custGeom>
            <a:avLst/>
            <a:gdLst/>
            <a:ahLst/>
            <a:cxnLst/>
            <a:rect l="l" t="t" r="r" b="b"/>
            <a:pathLst>
              <a:path w="0" h="2350135">
                <a:moveTo>
                  <a:pt x="0" y="0"/>
                </a:moveTo>
                <a:lnTo>
                  <a:pt x="0" y="234958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0440" y="1964659"/>
            <a:ext cx="3437254" cy="70231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dirty="0" sz="2400" spc="-20"/>
              <a:t>Direct</a:t>
            </a:r>
            <a:r>
              <a:rPr dirty="0" sz="2400" spc="-10"/>
              <a:t> </a:t>
            </a:r>
            <a:r>
              <a:rPr dirty="0" sz="2400" spc="-25"/>
              <a:t>partial</a:t>
            </a:r>
            <a:r>
              <a:rPr dirty="0" sz="2400" spc="-10"/>
              <a:t> </a:t>
            </a:r>
            <a:r>
              <a:rPr dirty="0" sz="2400" spc="-20"/>
              <a:t>agonist</a:t>
            </a:r>
            <a:r>
              <a:rPr dirty="0" sz="2400" spc="-10"/>
              <a:t> </a:t>
            </a:r>
            <a:r>
              <a:rPr dirty="0" sz="2400" spc="-20"/>
              <a:t>of</a:t>
            </a:r>
            <a:r>
              <a:rPr dirty="0" sz="2400" spc="-15"/>
              <a:t> CB2 </a:t>
            </a:r>
            <a:r>
              <a:rPr dirty="0" sz="2400" spc="-530"/>
              <a:t> </a:t>
            </a:r>
            <a:r>
              <a:rPr dirty="0" sz="2400" spc="-25"/>
              <a:t>receptor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660440" y="3228055"/>
            <a:ext cx="4169410" cy="101346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binds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receptor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CB2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receptor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whereas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CBD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binds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allosteric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site.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87" y="0"/>
            <a:ext cx="1524635" cy="6858000"/>
          </a:xfrm>
          <a:custGeom>
            <a:avLst/>
            <a:gdLst/>
            <a:ahLst/>
            <a:cxnLst/>
            <a:rect l="l" t="t" r="r" b="b"/>
            <a:pathLst>
              <a:path w="1524634" h="6858000">
                <a:moveTo>
                  <a:pt x="0" y="6858000"/>
                </a:moveTo>
                <a:lnTo>
                  <a:pt x="1524012" y="6858000"/>
                </a:lnTo>
                <a:lnTo>
                  <a:pt x="1524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5613400" cy="6858000"/>
          </a:xfrm>
          <a:custGeom>
            <a:avLst/>
            <a:gdLst/>
            <a:ahLst/>
            <a:cxnLst/>
            <a:rect l="l" t="t" r="r" b="b"/>
            <a:pathLst>
              <a:path w="5613400" h="6858000">
                <a:moveTo>
                  <a:pt x="0" y="6858000"/>
                </a:moveTo>
                <a:lnTo>
                  <a:pt x="5612892" y="6858000"/>
                </a:lnTo>
                <a:lnTo>
                  <a:pt x="561289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55367" y="675787"/>
            <a:ext cx="2750820" cy="3378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 marR="33020">
              <a:lnSpc>
                <a:spcPct val="80000"/>
              </a:lnSpc>
              <a:spcBef>
                <a:spcPts val="1160"/>
              </a:spcBef>
            </a:pP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Boosts 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8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nanda</a:t>
            </a:r>
            <a:r>
              <a:rPr dirty="0" sz="4400" spc="-17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4400" spc="-16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alibri"/>
              <a:cs typeface="Calibri"/>
            </a:endParaRPr>
          </a:p>
          <a:p>
            <a:pPr marL="12700" marR="6985">
              <a:lnSpc>
                <a:spcPct val="80000"/>
              </a:lnSpc>
            </a:pPr>
            <a:r>
              <a:rPr dirty="0" sz="4400" spc="-14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 spc="-4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4400" spc="-42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400" spc="-19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15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4400" spc="-2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65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4400" spc="-16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400" spc="-16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4400" spc="-16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400" spc="-145">
                <a:solidFill>
                  <a:srgbClr val="FFFFFF"/>
                </a:solidFill>
                <a:latin typeface="Calibri"/>
                <a:cs typeface="Calibri"/>
              </a:rPr>
              <a:t>ss”  </a:t>
            </a:r>
            <a:r>
              <a:rPr dirty="0" sz="4400" spc="-135">
                <a:solidFill>
                  <a:srgbClr val="FFFFFF"/>
                </a:solidFill>
                <a:latin typeface="Calibri"/>
                <a:cs typeface="Calibri"/>
              </a:rPr>
              <a:t>Molecule)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12891" y="0"/>
            <a:ext cx="5055235" cy="6858000"/>
            <a:chOff x="5612891" y="0"/>
            <a:chExt cx="5055235" cy="6858000"/>
          </a:xfrm>
        </p:grpSpPr>
        <p:sp>
          <p:nvSpPr>
            <p:cNvPr id="6" name="object 6"/>
            <p:cNvSpPr/>
            <p:nvPr/>
          </p:nvSpPr>
          <p:spPr>
            <a:xfrm>
              <a:off x="5612891" y="0"/>
              <a:ext cx="5055235" cy="6858000"/>
            </a:xfrm>
            <a:custGeom>
              <a:avLst/>
              <a:gdLst/>
              <a:ahLst/>
              <a:cxnLst/>
              <a:rect l="l" t="t" r="r" b="b"/>
              <a:pathLst>
                <a:path w="5055234" h="6858000">
                  <a:moveTo>
                    <a:pt x="50550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55095" y="6858000"/>
                  </a:lnTo>
                  <a:lnTo>
                    <a:pt x="5055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629412"/>
              <a:ext cx="4088904" cy="5585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417" y="873972"/>
            <a:ext cx="95135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80">
                <a:solidFill>
                  <a:srgbClr val="50B4C7"/>
                </a:solidFill>
              </a:rPr>
              <a:t>O</a:t>
            </a:r>
            <a:r>
              <a:rPr dirty="0" sz="4800" spc="-210">
                <a:solidFill>
                  <a:srgbClr val="50B4C7"/>
                </a:solidFill>
              </a:rPr>
              <a:t>v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15">
                <a:solidFill>
                  <a:srgbClr val="50B4C7"/>
                </a:solidFill>
              </a:rPr>
              <a:t>r</a:t>
            </a:r>
            <a:r>
              <a:rPr dirty="0" sz="4800" spc="-250">
                <a:solidFill>
                  <a:srgbClr val="50B4C7"/>
                </a:solidFill>
              </a:rPr>
              <a:t> </a:t>
            </a:r>
            <a:r>
              <a:rPr dirty="0" sz="4800" spc="-120">
                <a:solidFill>
                  <a:srgbClr val="50B4C7"/>
                </a:solidFill>
              </a:rPr>
              <a:t>10</a:t>
            </a:r>
            <a:r>
              <a:rPr dirty="0" sz="4800">
                <a:solidFill>
                  <a:srgbClr val="50B4C7"/>
                </a:solidFill>
              </a:rPr>
              <a:t>0</a:t>
            </a:r>
            <a:r>
              <a:rPr dirty="0" sz="4800" spc="-229">
                <a:solidFill>
                  <a:srgbClr val="50B4C7"/>
                </a:solidFill>
              </a:rPr>
              <a:t> </a:t>
            </a:r>
            <a:r>
              <a:rPr dirty="0" sz="4800" spc="-580">
                <a:solidFill>
                  <a:srgbClr val="50B4C7"/>
                </a:solidFill>
              </a:rPr>
              <a:t>T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140">
                <a:solidFill>
                  <a:srgbClr val="50B4C7"/>
                </a:solidFill>
              </a:rPr>
              <a:t>r</a:t>
            </a:r>
            <a:r>
              <a:rPr dirty="0" sz="4800" spc="-150">
                <a:solidFill>
                  <a:srgbClr val="50B4C7"/>
                </a:solidFill>
              </a:rPr>
              <a:t>p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150">
                <a:solidFill>
                  <a:srgbClr val="50B4C7"/>
                </a:solidFill>
              </a:rPr>
              <a:t>n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20">
                <a:solidFill>
                  <a:srgbClr val="50B4C7"/>
                </a:solidFill>
              </a:rPr>
              <a:t>s</a:t>
            </a:r>
            <a:r>
              <a:rPr dirty="0" sz="4800" spc="-225">
                <a:solidFill>
                  <a:srgbClr val="50B4C7"/>
                </a:solidFill>
              </a:rPr>
              <a:t> </a:t>
            </a:r>
            <a:r>
              <a:rPr dirty="0" sz="4800">
                <a:solidFill>
                  <a:srgbClr val="50B4C7"/>
                </a:solidFill>
              </a:rPr>
              <a:t>–</a:t>
            </a:r>
            <a:r>
              <a:rPr dirty="0" sz="4800" spc="-240">
                <a:solidFill>
                  <a:srgbClr val="50B4C7"/>
                </a:solidFill>
              </a:rPr>
              <a:t> </a:t>
            </a:r>
            <a:r>
              <a:rPr dirty="0" sz="4800" spc="-120">
                <a:solidFill>
                  <a:srgbClr val="50B4C7"/>
                </a:solidFill>
              </a:rPr>
              <a:t>1</a:t>
            </a:r>
            <a:r>
              <a:rPr dirty="0" sz="4800">
                <a:solidFill>
                  <a:srgbClr val="50B4C7"/>
                </a:solidFill>
              </a:rPr>
              <a:t>2</a:t>
            </a:r>
            <a:r>
              <a:rPr dirty="0" sz="4800" spc="-245">
                <a:solidFill>
                  <a:srgbClr val="50B4C7"/>
                </a:solidFill>
              </a:rPr>
              <a:t> </a:t>
            </a:r>
            <a:r>
              <a:rPr dirty="0" sz="4800" spc="-165">
                <a:solidFill>
                  <a:srgbClr val="50B4C7"/>
                </a:solidFill>
              </a:rPr>
              <a:t>a</a:t>
            </a:r>
            <a:r>
              <a:rPr dirty="0" sz="4800" spc="-215">
                <a:solidFill>
                  <a:srgbClr val="50B4C7"/>
                </a:solidFill>
              </a:rPr>
              <a:t>r</a:t>
            </a:r>
            <a:r>
              <a:rPr dirty="0" sz="4800" spc="-20">
                <a:solidFill>
                  <a:srgbClr val="50B4C7"/>
                </a:solidFill>
              </a:rPr>
              <a:t>e</a:t>
            </a:r>
            <a:r>
              <a:rPr dirty="0" sz="4800" spc="-229">
                <a:solidFill>
                  <a:srgbClr val="50B4C7"/>
                </a:solidFill>
              </a:rPr>
              <a:t> </a:t>
            </a:r>
            <a:r>
              <a:rPr dirty="0" sz="4800" spc="-150">
                <a:solidFill>
                  <a:srgbClr val="50B4C7"/>
                </a:solidFill>
              </a:rPr>
              <a:t>p</a:t>
            </a:r>
            <a:r>
              <a:rPr dirty="0" sz="4800" spc="-215">
                <a:solidFill>
                  <a:srgbClr val="50B4C7"/>
                </a:solidFill>
              </a:rPr>
              <a:t>r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150">
                <a:solidFill>
                  <a:srgbClr val="50B4C7"/>
                </a:solidFill>
              </a:rPr>
              <a:t>d</a:t>
            </a:r>
            <a:r>
              <a:rPr dirty="0" sz="4800" spc="-150">
                <a:solidFill>
                  <a:srgbClr val="50B4C7"/>
                </a:solidFill>
              </a:rPr>
              <a:t>o</a:t>
            </a:r>
            <a:r>
              <a:rPr dirty="0" sz="4800" spc="-170">
                <a:solidFill>
                  <a:srgbClr val="50B4C7"/>
                </a:solidFill>
              </a:rPr>
              <a:t>m</a:t>
            </a:r>
            <a:r>
              <a:rPr dirty="0" sz="4800" spc="-170">
                <a:solidFill>
                  <a:srgbClr val="50B4C7"/>
                </a:solidFill>
              </a:rPr>
              <a:t>i</a:t>
            </a:r>
            <a:r>
              <a:rPr dirty="0" sz="4800" spc="-150">
                <a:solidFill>
                  <a:srgbClr val="50B4C7"/>
                </a:solidFill>
              </a:rPr>
              <a:t>n</a:t>
            </a:r>
            <a:r>
              <a:rPr dirty="0" sz="4800" spc="-165">
                <a:solidFill>
                  <a:srgbClr val="50B4C7"/>
                </a:solidFill>
              </a:rPr>
              <a:t>a</a:t>
            </a:r>
            <a:r>
              <a:rPr dirty="0" sz="4800" spc="-200">
                <a:solidFill>
                  <a:srgbClr val="50B4C7"/>
                </a:solidFill>
              </a:rPr>
              <a:t>n</a:t>
            </a:r>
            <a:r>
              <a:rPr dirty="0" sz="4800" spc="-35">
                <a:solidFill>
                  <a:srgbClr val="50B4C7"/>
                </a:solidFill>
              </a:rPr>
              <a:t>t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00025" rIns="0" bIns="0" rtlCol="0" vert="horz">
            <a:spAutoFit/>
          </a:bodyPr>
          <a:lstStyle/>
          <a:p>
            <a:pPr algn="just" marL="12700" marR="178435" indent="7620">
              <a:lnSpc>
                <a:spcPct val="65000"/>
              </a:lnSpc>
              <a:spcBef>
                <a:spcPts val="1575"/>
              </a:spcBef>
            </a:pPr>
            <a:r>
              <a:rPr dirty="0" sz="3500" spc="-80"/>
              <a:t>Myrcene </a:t>
            </a:r>
            <a:r>
              <a:rPr dirty="0" spc="-5"/>
              <a:t>– </a:t>
            </a:r>
            <a:r>
              <a:rPr dirty="0" spc="-80"/>
              <a:t>musky, </a:t>
            </a:r>
            <a:r>
              <a:rPr dirty="0" spc="-40"/>
              <a:t>earthy </a:t>
            </a:r>
            <a:r>
              <a:rPr dirty="0" spc="-35"/>
              <a:t> </a:t>
            </a:r>
            <a:r>
              <a:rPr dirty="0" spc="-25"/>
              <a:t>scent </a:t>
            </a:r>
            <a:r>
              <a:rPr dirty="0" spc="-5"/>
              <a:t>– </a:t>
            </a:r>
            <a:r>
              <a:rPr dirty="0" spc="-30"/>
              <a:t>help </a:t>
            </a:r>
            <a:r>
              <a:rPr dirty="0" spc="-25"/>
              <a:t>induce sleep, </a:t>
            </a:r>
            <a:r>
              <a:rPr dirty="0" spc="-755"/>
              <a:t> </a:t>
            </a:r>
            <a:r>
              <a:rPr dirty="0" spc="-30"/>
              <a:t>analgesic</a:t>
            </a:r>
            <a:endParaRPr sz="3500"/>
          </a:p>
          <a:p>
            <a:pPr marL="12700" marR="5080" indent="6985">
              <a:lnSpc>
                <a:spcPct val="65100"/>
              </a:lnSpc>
              <a:spcBef>
                <a:spcPts val="1295"/>
              </a:spcBef>
            </a:pPr>
            <a:r>
              <a:rPr dirty="0" sz="3500" spc="-50"/>
              <a:t>Limonene </a:t>
            </a:r>
            <a:r>
              <a:rPr dirty="0" spc="-5"/>
              <a:t>– </a:t>
            </a:r>
            <a:r>
              <a:rPr dirty="0" spc="-20"/>
              <a:t>citrus </a:t>
            </a:r>
            <a:r>
              <a:rPr dirty="0" spc="-40"/>
              <a:t>aroma </a:t>
            </a:r>
            <a:r>
              <a:rPr dirty="0" spc="-5"/>
              <a:t>– </a:t>
            </a:r>
            <a:r>
              <a:rPr dirty="0" spc="-755"/>
              <a:t> </a:t>
            </a:r>
            <a:r>
              <a:rPr dirty="0" spc="-45"/>
              <a:t>elevates</a:t>
            </a:r>
            <a:r>
              <a:rPr dirty="0" spc="-30"/>
              <a:t> </a:t>
            </a:r>
            <a:r>
              <a:rPr dirty="0" spc="-25"/>
              <a:t>mood,</a:t>
            </a:r>
            <a:r>
              <a:rPr dirty="0" spc="-10"/>
              <a:t> </a:t>
            </a:r>
            <a:r>
              <a:rPr dirty="0" spc="-35"/>
              <a:t>relieves </a:t>
            </a:r>
            <a:r>
              <a:rPr dirty="0" spc="-30"/>
              <a:t> </a:t>
            </a:r>
            <a:r>
              <a:rPr dirty="0" spc="-35"/>
              <a:t>stress</a:t>
            </a:r>
            <a:endParaRPr sz="3500"/>
          </a:p>
          <a:p>
            <a:pPr marL="20320">
              <a:lnSpc>
                <a:spcPts val="3945"/>
              </a:lnSpc>
            </a:pPr>
            <a:r>
              <a:rPr dirty="0" sz="3500" spc="-55"/>
              <a:t>Terpinolen</a:t>
            </a:r>
            <a:r>
              <a:rPr dirty="0" sz="3500" spc="-20"/>
              <a:t>e</a:t>
            </a:r>
            <a:r>
              <a:rPr dirty="0" sz="3500" spc="-320"/>
              <a:t> </a:t>
            </a:r>
            <a:r>
              <a:rPr dirty="0" spc="-5"/>
              <a:t>–</a:t>
            </a:r>
            <a:r>
              <a:rPr dirty="0" spc="-15"/>
              <a:t> </a:t>
            </a:r>
            <a:r>
              <a:rPr dirty="0" spc="-30"/>
              <a:t>nu</a:t>
            </a:r>
            <a:r>
              <a:rPr dirty="0" spc="-25"/>
              <a:t>tme</a:t>
            </a:r>
            <a:r>
              <a:rPr dirty="0" spc="-10"/>
              <a:t>g</a:t>
            </a:r>
            <a:endParaRPr sz="3500"/>
          </a:p>
          <a:p>
            <a:pPr marL="12700" marR="168910" indent="7620">
              <a:lnSpc>
                <a:spcPct val="65300"/>
              </a:lnSpc>
              <a:spcBef>
                <a:spcPts val="1370"/>
              </a:spcBef>
            </a:pPr>
            <a:r>
              <a:rPr dirty="0" sz="3500" spc="-60"/>
              <a:t>Linalool</a:t>
            </a:r>
            <a:r>
              <a:rPr dirty="0" sz="3500" spc="5"/>
              <a:t> </a:t>
            </a:r>
            <a:r>
              <a:rPr dirty="0" spc="-5"/>
              <a:t>–</a:t>
            </a:r>
            <a:r>
              <a:rPr dirty="0" spc="-20"/>
              <a:t> </a:t>
            </a:r>
            <a:r>
              <a:rPr dirty="0" spc="-40"/>
              <a:t>lavender</a:t>
            </a:r>
            <a:r>
              <a:rPr dirty="0" spc="-10"/>
              <a:t> </a:t>
            </a:r>
            <a:r>
              <a:rPr dirty="0" spc="-5"/>
              <a:t>–</a:t>
            </a:r>
            <a:r>
              <a:rPr dirty="0" spc="-25"/>
              <a:t> </a:t>
            </a:r>
            <a:r>
              <a:rPr dirty="0" spc="-35"/>
              <a:t>anti- </a:t>
            </a:r>
            <a:r>
              <a:rPr dirty="0" spc="-755"/>
              <a:t> </a:t>
            </a:r>
            <a:r>
              <a:rPr dirty="0" spc="-40"/>
              <a:t>convulsant,</a:t>
            </a:r>
            <a:r>
              <a:rPr dirty="0" spc="10"/>
              <a:t> </a:t>
            </a:r>
            <a:r>
              <a:rPr dirty="0" spc="-40"/>
              <a:t>anti-anxiety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513947" y="1842007"/>
            <a:ext cx="4685030" cy="310515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 marR="527685" indent="6985">
              <a:lnSpc>
                <a:spcPct val="64900"/>
              </a:lnSpc>
              <a:spcBef>
                <a:spcPts val="1575"/>
              </a:spcBef>
            </a:pPr>
            <a:r>
              <a:rPr dirty="0" sz="3500" spc="-50">
                <a:solidFill>
                  <a:srgbClr val="252525"/>
                </a:solidFill>
                <a:latin typeface="Calibri"/>
                <a:cs typeface="Calibri"/>
              </a:rPr>
              <a:t>Pinene</a:t>
            </a:r>
            <a:r>
              <a:rPr dirty="0" sz="35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pine</a:t>
            </a:r>
            <a:r>
              <a:rPr dirty="0" sz="3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needles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– </a:t>
            </a:r>
            <a:r>
              <a:rPr dirty="0" sz="3400" spc="-7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5">
                <a:solidFill>
                  <a:srgbClr val="252525"/>
                </a:solidFill>
                <a:latin typeface="Calibri"/>
                <a:cs typeface="Calibri"/>
              </a:rPr>
              <a:t>anti-inflammatory</a:t>
            </a:r>
            <a:endParaRPr sz="3400">
              <a:latin typeface="Calibri"/>
              <a:cs typeface="Calibri"/>
            </a:endParaRPr>
          </a:p>
          <a:p>
            <a:pPr marL="19685" marR="315595">
              <a:lnSpc>
                <a:spcPts val="4029"/>
              </a:lnSpc>
              <a:spcBef>
                <a:spcPts val="105"/>
              </a:spcBef>
            </a:pPr>
            <a:r>
              <a:rPr dirty="0" sz="3500" spc="-65">
                <a:solidFill>
                  <a:srgbClr val="252525"/>
                </a:solidFill>
                <a:latin typeface="Calibri"/>
                <a:cs typeface="Calibri"/>
              </a:rPr>
              <a:t>Ocimene</a:t>
            </a:r>
            <a:r>
              <a:rPr dirty="0" sz="3500" spc="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dirty="0" sz="34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0">
                <a:solidFill>
                  <a:srgbClr val="252525"/>
                </a:solidFill>
                <a:latin typeface="Calibri"/>
                <a:cs typeface="Calibri"/>
              </a:rPr>
              <a:t>mint </a:t>
            </a:r>
            <a:r>
              <a:rPr dirty="0" sz="34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500" spc="-50">
                <a:solidFill>
                  <a:srgbClr val="252525"/>
                </a:solidFill>
                <a:latin typeface="Calibri"/>
                <a:cs typeface="Calibri"/>
              </a:rPr>
              <a:t>Humulene</a:t>
            </a:r>
            <a:r>
              <a:rPr dirty="0" sz="3500" spc="-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hops,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 cloves </a:t>
            </a:r>
            <a:r>
              <a:rPr dirty="0" sz="3400" spc="-7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500" spc="-55">
                <a:solidFill>
                  <a:srgbClr val="252525"/>
                </a:solidFill>
                <a:latin typeface="Calibri"/>
                <a:cs typeface="Calibri"/>
              </a:rPr>
              <a:t>Caryophyllene</a:t>
            </a:r>
            <a:r>
              <a:rPr dirty="0" sz="3500" spc="-1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black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pepper</a:t>
            </a:r>
            <a:r>
              <a:rPr dirty="0" sz="34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dirty="0" sz="34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5">
                <a:solidFill>
                  <a:srgbClr val="252525"/>
                </a:solidFill>
                <a:latin typeface="Calibri"/>
                <a:cs typeface="Calibri"/>
              </a:rPr>
              <a:t>protects</a:t>
            </a:r>
            <a:r>
              <a:rPr dirty="0" sz="34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5">
                <a:solidFill>
                  <a:srgbClr val="252525"/>
                </a:solidFill>
                <a:latin typeface="Calibri"/>
                <a:cs typeface="Calibri"/>
              </a:rPr>
              <a:t>stomach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3365"/>
              </a:lnSpc>
            </a:pPr>
            <a:r>
              <a:rPr dirty="0" sz="3400" spc="-45">
                <a:solidFill>
                  <a:srgbClr val="252525"/>
                </a:solidFill>
                <a:latin typeface="Calibri"/>
                <a:cs typeface="Calibri"/>
              </a:rPr>
              <a:t>against</a:t>
            </a:r>
            <a:r>
              <a:rPr dirty="0" sz="34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400" spc="-35">
                <a:solidFill>
                  <a:srgbClr val="252525"/>
                </a:solidFill>
                <a:latin typeface="Calibri"/>
                <a:cs typeface="Calibri"/>
              </a:rPr>
              <a:t>ulceration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58" y="873972"/>
            <a:ext cx="32131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70">
                <a:solidFill>
                  <a:srgbClr val="50B4C7"/>
                </a:solidFill>
              </a:rPr>
              <a:t>O</a:t>
            </a:r>
            <a:r>
              <a:rPr dirty="0" sz="4800" spc="-155">
                <a:solidFill>
                  <a:srgbClr val="50B4C7"/>
                </a:solidFill>
              </a:rPr>
              <a:t>t</a:t>
            </a:r>
            <a:r>
              <a:rPr dirty="0" sz="4800" spc="-150">
                <a:solidFill>
                  <a:srgbClr val="50B4C7"/>
                </a:solidFill>
              </a:rPr>
              <a:t>h</a:t>
            </a:r>
            <a:r>
              <a:rPr dirty="0" sz="4800" spc="-145">
                <a:solidFill>
                  <a:srgbClr val="50B4C7"/>
                </a:solidFill>
              </a:rPr>
              <a:t>e</a:t>
            </a:r>
            <a:r>
              <a:rPr dirty="0" sz="4800" spc="-15">
                <a:solidFill>
                  <a:srgbClr val="50B4C7"/>
                </a:solidFill>
              </a:rPr>
              <a:t>r</a:t>
            </a:r>
            <a:r>
              <a:rPr dirty="0" sz="4800" spc="-250">
                <a:solidFill>
                  <a:srgbClr val="50B4C7"/>
                </a:solidFill>
              </a:rPr>
              <a:t> </a:t>
            </a:r>
            <a:r>
              <a:rPr dirty="0" sz="4800" spc="-200">
                <a:solidFill>
                  <a:srgbClr val="50B4C7"/>
                </a:solidFill>
              </a:rPr>
              <a:t>A</a:t>
            </a:r>
            <a:r>
              <a:rPr dirty="0" sz="4800" spc="-114">
                <a:solidFill>
                  <a:srgbClr val="50B4C7"/>
                </a:solidFill>
              </a:rPr>
              <a:t>c</a:t>
            </a:r>
            <a:r>
              <a:rPr dirty="0" sz="4800" spc="-165">
                <a:solidFill>
                  <a:srgbClr val="50B4C7"/>
                </a:solidFill>
              </a:rPr>
              <a:t>t</a:t>
            </a:r>
            <a:r>
              <a:rPr dirty="0" sz="4800" spc="-170">
                <a:solidFill>
                  <a:srgbClr val="50B4C7"/>
                </a:solidFill>
              </a:rPr>
              <a:t>i</a:t>
            </a:r>
            <a:r>
              <a:rPr dirty="0" sz="4800" spc="-150">
                <a:solidFill>
                  <a:srgbClr val="50B4C7"/>
                </a:solidFill>
              </a:rPr>
              <a:t>o</a:t>
            </a:r>
            <a:r>
              <a:rPr dirty="0" sz="4800" spc="-155">
                <a:solidFill>
                  <a:srgbClr val="50B4C7"/>
                </a:solidFill>
              </a:rPr>
              <a:t>n</a:t>
            </a:r>
            <a:r>
              <a:rPr dirty="0" sz="4800" spc="-25">
                <a:solidFill>
                  <a:srgbClr val="50B4C7"/>
                </a:solidFill>
              </a:rPr>
              <a:t>s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34539" y="4546091"/>
          <a:ext cx="8061959" cy="1424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685"/>
                <a:gridCol w="2685415"/>
                <a:gridCol w="2689859"/>
              </a:tblGrid>
              <a:tr h="7404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7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Primary</a:t>
                      </a:r>
                      <a:r>
                        <a:rPr dirty="0" sz="27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dirty="0" sz="27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7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gut</a:t>
                      </a:r>
                      <a:r>
                        <a:rPr dirty="0" sz="27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solidFill>
                      <a:srgbClr val="A8B8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3895">
                <a:tc>
                  <a:txBody>
                    <a:bodyPr/>
                    <a:lstStyle/>
                    <a:p>
                      <a:pPr marL="628015" marR="622300" indent="170180">
                        <a:lnSpc>
                          <a:spcPts val="2320"/>
                        </a:lnSpc>
                        <a:spcBef>
                          <a:spcPts val="160"/>
                        </a:spcBef>
                      </a:pPr>
                      <a:r>
                        <a:rPr dirty="0" sz="2100" spc="-20">
                          <a:latin typeface="Calibri"/>
                          <a:cs typeface="Calibri"/>
                        </a:rPr>
                        <a:t>Decreases </a:t>
                      </a:r>
                      <a:r>
                        <a:rPr dirty="0" sz="2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1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100" spc="-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1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100" spc="-5">
                          <a:latin typeface="Calibri"/>
                          <a:cs typeface="Calibri"/>
                        </a:rPr>
                        <a:t>amm</a:t>
                      </a:r>
                      <a:r>
                        <a:rPr dirty="0" sz="2100" spc="-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1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1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1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100">
                          <a:latin typeface="Calibri"/>
                          <a:cs typeface="Calibri"/>
                        </a:rPr>
                        <a:t>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solidFill>
                      <a:srgbClr val="E3E8DA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2100" spc="-30">
                          <a:latin typeface="Calibri"/>
                          <a:cs typeface="Calibri"/>
                        </a:rPr>
                        <a:t>Improves</a:t>
                      </a:r>
                      <a:r>
                        <a:rPr dirty="0" sz="2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00" spc="-20">
                          <a:latin typeface="Calibri"/>
                          <a:cs typeface="Calibri"/>
                        </a:rPr>
                        <a:t>digestion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solidFill>
                      <a:srgbClr val="E3E3D7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2100" spc="-20">
                          <a:latin typeface="Calibri"/>
                          <a:cs typeface="Calibri"/>
                        </a:rPr>
                        <a:t>Decreases</a:t>
                      </a:r>
                      <a:r>
                        <a:rPr dirty="0" sz="2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00" spc="-20">
                          <a:latin typeface="Calibri"/>
                          <a:cs typeface="Calibri"/>
                        </a:rPr>
                        <a:t>bloating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solidFill>
                      <a:srgbClr val="E1DFD5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025142" y="2369567"/>
            <a:ext cx="8077834" cy="2204720"/>
            <a:chOff x="2025142" y="2369567"/>
            <a:chExt cx="8077834" cy="2204720"/>
          </a:xfrm>
        </p:grpSpPr>
        <p:sp>
          <p:nvSpPr>
            <p:cNvPr id="5" name="object 5"/>
            <p:cNvSpPr/>
            <p:nvPr/>
          </p:nvSpPr>
          <p:spPr>
            <a:xfrm>
              <a:off x="2031492" y="2375917"/>
              <a:ext cx="8065134" cy="2192020"/>
            </a:xfrm>
            <a:custGeom>
              <a:avLst/>
              <a:gdLst/>
              <a:ahLst/>
              <a:cxnLst/>
              <a:rect l="l" t="t" r="r" b="b"/>
              <a:pathLst>
                <a:path w="8065134" h="2192020">
                  <a:moveTo>
                    <a:pt x="8065008" y="0"/>
                  </a:moveTo>
                  <a:lnTo>
                    <a:pt x="0" y="0"/>
                  </a:lnTo>
                  <a:lnTo>
                    <a:pt x="0" y="1423974"/>
                  </a:lnTo>
                  <a:lnTo>
                    <a:pt x="3758565" y="1423974"/>
                  </a:lnTo>
                  <a:lnTo>
                    <a:pt x="3758565" y="1643633"/>
                  </a:lnTo>
                  <a:lnTo>
                    <a:pt x="3484625" y="1643633"/>
                  </a:lnTo>
                  <a:lnTo>
                    <a:pt x="4032504" y="2191512"/>
                  </a:lnTo>
                  <a:lnTo>
                    <a:pt x="4580382" y="1643633"/>
                  </a:lnTo>
                  <a:lnTo>
                    <a:pt x="4306443" y="1643633"/>
                  </a:lnTo>
                  <a:lnTo>
                    <a:pt x="4306443" y="1423974"/>
                  </a:lnTo>
                  <a:lnTo>
                    <a:pt x="8065008" y="1423974"/>
                  </a:lnTo>
                  <a:lnTo>
                    <a:pt x="8065008" y="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31492" y="2375917"/>
              <a:ext cx="8065134" cy="2192020"/>
            </a:xfrm>
            <a:custGeom>
              <a:avLst/>
              <a:gdLst/>
              <a:ahLst/>
              <a:cxnLst/>
              <a:rect l="l" t="t" r="r" b="b"/>
              <a:pathLst>
                <a:path w="8065134" h="2192020">
                  <a:moveTo>
                    <a:pt x="8065008" y="1423974"/>
                  </a:moveTo>
                  <a:lnTo>
                    <a:pt x="4306443" y="1423974"/>
                  </a:lnTo>
                  <a:lnTo>
                    <a:pt x="4306443" y="1643633"/>
                  </a:lnTo>
                  <a:lnTo>
                    <a:pt x="4580382" y="1643633"/>
                  </a:lnTo>
                  <a:lnTo>
                    <a:pt x="4032504" y="2191512"/>
                  </a:lnTo>
                  <a:lnTo>
                    <a:pt x="3484625" y="1643633"/>
                  </a:lnTo>
                  <a:lnTo>
                    <a:pt x="3758565" y="1643633"/>
                  </a:lnTo>
                  <a:lnTo>
                    <a:pt x="3758565" y="1423974"/>
                  </a:lnTo>
                  <a:lnTo>
                    <a:pt x="0" y="1423974"/>
                  </a:lnTo>
                  <a:lnTo>
                    <a:pt x="0" y="0"/>
                  </a:lnTo>
                  <a:lnTo>
                    <a:pt x="8065008" y="0"/>
                  </a:lnTo>
                  <a:lnTo>
                    <a:pt x="8065008" y="1423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89719" y="2639988"/>
            <a:ext cx="3346450" cy="81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3100"/>
              </a:lnSpc>
              <a:spcBef>
                <a:spcPts val="100"/>
              </a:spcBef>
            </a:pPr>
            <a:r>
              <a:rPr dirty="0" sz="2700" spc="-25">
                <a:solidFill>
                  <a:srgbClr val="FFFFFF"/>
                </a:solidFill>
                <a:latin typeface="Calibri"/>
                <a:cs typeface="Calibri"/>
              </a:rPr>
              <a:t>Antibiotic,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ts val="3100"/>
              </a:lnSpc>
            </a:pPr>
            <a:r>
              <a:rPr dirty="0" sz="2700" spc="-40">
                <a:solidFill>
                  <a:srgbClr val="FFFFFF"/>
                </a:solidFill>
                <a:latin typeface="Calibri"/>
                <a:cs typeface="Calibri"/>
              </a:rPr>
              <a:t>GABA</a:t>
            </a:r>
            <a:r>
              <a:rPr dirty="0" sz="2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Calibri"/>
                <a:cs typeface="Calibri"/>
              </a:rPr>
              <a:t>reuptake</a:t>
            </a:r>
            <a:r>
              <a:rPr dirty="0" sz="2700" spc="-25">
                <a:solidFill>
                  <a:srgbClr val="FFFFFF"/>
                </a:solidFill>
                <a:latin typeface="Calibri"/>
                <a:cs typeface="Calibri"/>
              </a:rPr>
              <a:t> inhibitor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621" y="658262"/>
            <a:ext cx="3390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CBG</a:t>
            </a:r>
            <a:r>
              <a:rPr dirty="0" sz="3600" spc="-20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161515"/>
                </a:solidFill>
                <a:latin typeface="Arial"/>
                <a:cs typeface="Arial"/>
              </a:rPr>
              <a:t>BENEFITS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888" y="1581438"/>
            <a:ext cx="4845685" cy="3596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" indent="-195580">
              <a:lnSpc>
                <a:spcPct val="100000"/>
              </a:lnSpc>
              <a:spcBef>
                <a:spcPts val="100"/>
              </a:spcBef>
              <a:buChar char="•"/>
              <a:tabLst>
                <a:tab pos="208279" algn="l"/>
              </a:tabLst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All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about</a:t>
            </a:r>
            <a:r>
              <a:rPr dirty="0" sz="1800" spc="-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entourage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effect</a:t>
            </a:r>
            <a:r>
              <a:rPr dirty="0" sz="1800" spc="-5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ECS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1515"/>
              </a:buClr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Great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support</a:t>
            </a:r>
            <a:r>
              <a:rPr dirty="0" sz="1800" spc="1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immune</a:t>
            </a:r>
            <a:r>
              <a:rPr dirty="0" sz="1800" spc="-5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515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Particularly</a:t>
            </a:r>
            <a:r>
              <a:rPr dirty="0" sz="1800" spc="-5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helps</a:t>
            </a:r>
            <a:r>
              <a:rPr dirty="0" sz="1800" spc="-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over-active</a:t>
            </a:r>
            <a:r>
              <a:rPr dirty="0" sz="1800" spc="-6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immune</a:t>
            </a:r>
            <a:r>
              <a:rPr dirty="0" sz="1800" spc="-10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61515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Reduces</a:t>
            </a:r>
            <a:r>
              <a:rPr dirty="0" sz="1800" spc="-1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oxidative</a:t>
            </a:r>
            <a:r>
              <a:rPr dirty="0" sz="1800" spc="-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stress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 (antioxidant)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515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spcBef>
                <a:spcPts val="5"/>
              </a:spcBef>
              <a:buChar char="•"/>
              <a:tabLst>
                <a:tab pos="208279" algn="l"/>
              </a:tabLst>
            </a:pPr>
            <a:r>
              <a:rPr dirty="0" sz="1800">
                <a:solidFill>
                  <a:srgbClr val="161515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antifungal</a:t>
            </a:r>
            <a:r>
              <a:rPr dirty="0" sz="1800" spc="-4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and </a:t>
            </a:r>
            <a:r>
              <a:rPr dirty="0" sz="1800" spc="-15">
                <a:solidFill>
                  <a:srgbClr val="161515"/>
                </a:solidFill>
                <a:latin typeface="Arial"/>
                <a:cs typeface="Arial"/>
              </a:rPr>
              <a:t>slows</a:t>
            </a:r>
            <a:r>
              <a:rPr dirty="0" sz="1800" spc="5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bacterial</a:t>
            </a:r>
            <a:r>
              <a:rPr dirty="0" sz="1800" spc="-6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515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z="1800">
                <a:solidFill>
                  <a:srgbClr val="161515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neuroprotective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515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spcBef>
                <a:spcPts val="5"/>
              </a:spcBef>
              <a:buChar char="•"/>
              <a:tabLst>
                <a:tab pos="208279" algn="l"/>
              </a:tabLst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Prevents</a:t>
            </a:r>
            <a:r>
              <a:rPr dirty="0" sz="1800" spc="-4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inflammatory</a:t>
            </a:r>
            <a:r>
              <a:rPr dirty="0" sz="1800" spc="-5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damage</a:t>
            </a:r>
            <a:r>
              <a:rPr dirty="0" sz="1800" spc="-1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1515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nerve</a:t>
            </a:r>
            <a:r>
              <a:rPr dirty="0" sz="1800" spc="-8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6096"/>
            <a:ext cx="5161775" cy="68519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15908" y="6214645"/>
            <a:ext cx="2343150" cy="3016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85800" marR="5080" indent="-673735">
              <a:lnSpc>
                <a:spcPct val="101099"/>
              </a:lnSpc>
              <a:spcBef>
                <a:spcPts val="85"/>
              </a:spcBef>
            </a:pPr>
            <a:r>
              <a:rPr dirty="0" sz="900" spc="-5" i="1">
                <a:solidFill>
                  <a:srgbClr val="756F6F"/>
                </a:solidFill>
                <a:latin typeface="Arial"/>
                <a:cs typeface="Arial"/>
              </a:rPr>
              <a:t>Gugliandolo.</a:t>
            </a:r>
            <a:r>
              <a:rPr dirty="0" sz="900" spc="-5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Int</a:t>
            </a:r>
            <a:r>
              <a:rPr dirty="0" sz="900" spc="-30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Journal</a:t>
            </a:r>
            <a:r>
              <a:rPr dirty="0" sz="900" spc="-3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of</a:t>
            </a:r>
            <a:r>
              <a:rPr dirty="0" sz="900" spc="21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756F6F"/>
                </a:solidFill>
                <a:latin typeface="Arial"/>
                <a:cs typeface="Arial"/>
              </a:rPr>
              <a:t>Molecular</a:t>
            </a:r>
            <a:r>
              <a:rPr dirty="0" sz="900" spc="-20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756F6F"/>
                </a:solidFill>
                <a:latin typeface="Arial"/>
                <a:cs typeface="Arial"/>
              </a:rPr>
              <a:t>Science </a:t>
            </a:r>
            <a:r>
              <a:rPr dirty="0" sz="900" spc="-23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2018</a:t>
            </a:r>
            <a:r>
              <a:rPr dirty="0" sz="900" spc="-4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756F6F"/>
                </a:solidFill>
                <a:latin typeface="Arial"/>
                <a:cs typeface="Arial"/>
              </a:rPr>
              <a:t>J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ul</a:t>
            </a:r>
            <a:r>
              <a:rPr dirty="0" sz="900" spc="5" i="1">
                <a:solidFill>
                  <a:srgbClr val="756F6F"/>
                </a:solidFill>
                <a:latin typeface="Arial"/>
                <a:cs typeface="Arial"/>
              </a:rPr>
              <a:t>y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;</a:t>
            </a:r>
            <a:r>
              <a:rPr dirty="0" sz="900" spc="-25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19</a:t>
            </a:r>
            <a:r>
              <a:rPr dirty="0" sz="900" spc="-114" i="1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756F6F"/>
                </a:solidFill>
                <a:latin typeface="Arial"/>
                <a:cs typeface="Arial"/>
              </a:rPr>
              <a:t>(7)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1631" y="0"/>
              <a:ext cx="5230367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4621" y="658262"/>
            <a:ext cx="3390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CBG</a:t>
            </a:r>
            <a:r>
              <a:rPr dirty="0" sz="3600" spc="-20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161515"/>
                </a:solidFill>
                <a:latin typeface="Arial"/>
                <a:cs typeface="Arial"/>
              </a:rPr>
              <a:t>BENEFITS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886" y="1499773"/>
            <a:ext cx="5128260" cy="327787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205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latin typeface="Arial"/>
                <a:cs typeface="Arial"/>
              </a:rPr>
              <a:t>Helps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relax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muscles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1100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latin typeface="Arial"/>
                <a:cs typeface="Arial"/>
              </a:rPr>
              <a:t>Supports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occasional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pain </a:t>
            </a:r>
            <a:r>
              <a:rPr dirty="0" sz="1800" spc="-5">
                <a:latin typeface="Arial"/>
                <a:cs typeface="Arial"/>
              </a:rPr>
              <a:t>relief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than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THC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1095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latin typeface="Arial"/>
                <a:cs typeface="Arial"/>
              </a:rPr>
              <a:t>Helps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reduce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muscle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contractions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bladder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1100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latin typeface="Arial"/>
                <a:cs typeface="Arial"/>
              </a:rPr>
              <a:t>Helps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relaxation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bladde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dirty="0" sz="1800" spc="-4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muscles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1105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Helps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support</a:t>
            </a:r>
            <a:r>
              <a:rPr dirty="0" sz="1800" spc="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healthy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bladder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1095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Supports</a:t>
            </a:r>
            <a:r>
              <a:rPr dirty="0" sz="1800" spc="-4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gut</a:t>
            </a:r>
            <a:r>
              <a:rPr dirty="0" sz="1800" spc="-3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670"/>
              </a:spcBef>
              <a:buChar char="•"/>
              <a:tabLst>
                <a:tab pos="263525" algn="l"/>
                <a:tab pos="264160" algn="l"/>
              </a:tabLst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“CBG</a:t>
            </a:r>
            <a:r>
              <a:rPr dirty="0" sz="180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also</a:t>
            </a:r>
            <a:r>
              <a:rPr dirty="0" sz="1800" spc="-3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reduced</a:t>
            </a:r>
            <a:r>
              <a:rPr dirty="0" sz="1800" spc="2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acetylcholine-induced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1055"/>
              </a:spcBef>
            </a:pP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contractions</a:t>
            </a:r>
            <a:r>
              <a:rPr dirty="0" sz="1800" spc="1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61515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human</a:t>
            </a:r>
            <a:r>
              <a:rPr dirty="0" sz="1800" spc="-5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61515"/>
                </a:solidFill>
                <a:latin typeface="Arial"/>
                <a:cs typeface="Arial"/>
              </a:rPr>
              <a:t>bladder.”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2180" y="6397494"/>
            <a:ext cx="2908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(Pagano</a:t>
            </a:r>
            <a:r>
              <a:rPr dirty="0" sz="900" spc="-1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E.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Nat</a:t>
            </a:r>
            <a:r>
              <a:rPr dirty="0" u="sng" sz="9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Prod</a:t>
            </a:r>
            <a:r>
              <a:rPr dirty="0" u="sng" sz="9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Commun.</a:t>
            </a:r>
            <a:r>
              <a:rPr dirty="0" sz="900" spc="-35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900">
                <a:solidFill>
                  <a:srgbClr val="756F6F"/>
                </a:solidFill>
                <a:latin typeface="Arial"/>
                <a:cs typeface="Arial"/>
              </a:rPr>
              <a:t>2015</a:t>
            </a:r>
            <a:r>
              <a:rPr dirty="0" sz="900" spc="-100">
                <a:solidFill>
                  <a:srgbClr val="756F6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756F6F"/>
                </a:solidFill>
                <a:latin typeface="Arial"/>
                <a:cs typeface="Arial"/>
              </a:rPr>
              <a:t>Jun;10(6):1009-12.)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7645" marR="81280" indent="-195580">
              <a:lnSpc>
                <a:spcPct val="121700"/>
              </a:lnSpc>
              <a:spcBef>
                <a:spcPts val="100"/>
              </a:spcBef>
              <a:buFont typeface="Arial"/>
              <a:buChar char="•"/>
              <a:tabLst>
                <a:tab pos="208279" algn="l"/>
              </a:tabLst>
            </a:pPr>
            <a:r>
              <a:rPr dirty="0" spc="-5"/>
              <a:t>C</a:t>
            </a:r>
            <a:r>
              <a:rPr dirty="0" spc="-5"/>
              <a:t>BD </a:t>
            </a:r>
            <a:r>
              <a:rPr dirty="0" spc="-10"/>
              <a:t>and </a:t>
            </a:r>
            <a:r>
              <a:rPr dirty="0" spc="-5"/>
              <a:t>CBG both </a:t>
            </a:r>
            <a:r>
              <a:rPr dirty="0" spc="-15"/>
              <a:t>work </a:t>
            </a:r>
            <a:r>
              <a:rPr dirty="0" spc="-5"/>
              <a:t>on </a:t>
            </a:r>
            <a:r>
              <a:rPr dirty="0" spc="-10"/>
              <a:t>endocannabinoid </a:t>
            </a:r>
            <a:r>
              <a:rPr dirty="0" spc="-490"/>
              <a:t> </a:t>
            </a:r>
            <a:r>
              <a:rPr dirty="0" spc="-5"/>
              <a:t>receptors</a:t>
            </a:r>
            <a:r>
              <a:rPr dirty="0" spc="10"/>
              <a:t> </a:t>
            </a:r>
            <a:r>
              <a:rPr dirty="0" spc="-5"/>
              <a:t>(CB1 </a:t>
            </a:r>
            <a:r>
              <a:rPr dirty="0" spc="-10"/>
              <a:t>and</a:t>
            </a:r>
            <a:r>
              <a:rPr dirty="0" spc="-40"/>
              <a:t> </a:t>
            </a:r>
            <a:r>
              <a:rPr dirty="0" spc="-10"/>
              <a:t>CB2)</a:t>
            </a:r>
          </a:p>
          <a:p>
            <a:pPr marL="207645" marR="5080" indent="-195580">
              <a:lnSpc>
                <a:spcPct val="120000"/>
              </a:lnSpc>
              <a:spcBef>
                <a:spcPts val="1020"/>
              </a:spcBef>
              <a:buChar char="•"/>
              <a:tabLst>
                <a:tab pos="208279" algn="l"/>
              </a:tabLst>
            </a:pPr>
            <a:r>
              <a:rPr dirty="0" spc="-5"/>
              <a:t>CB2</a:t>
            </a:r>
            <a:r>
              <a:rPr dirty="0" spc="-25"/>
              <a:t> </a:t>
            </a:r>
            <a:r>
              <a:rPr dirty="0" spc="-5"/>
              <a:t>receptors are</a:t>
            </a:r>
            <a:r>
              <a:rPr dirty="0" spc="-25"/>
              <a:t> </a:t>
            </a:r>
            <a:r>
              <a:rPr dirty="0" spc="-10"/>
              <a:t>present</a:t>
            </a:r>
            <a:r>
              <a:rPr dirty="0" spc="-40"/>
              <a:t> </a:t>
            </a:r>
            <a:r>
              <a:rPr dirty="0" spc="-5"/>
              <a:t>in</a:t>
            </a:r>
            <a:r>
              <a:rPr dirty="0" spc="-15"/>
              <a:t> </a:t>
            </a:r>
            <a:r>
              <a:rPr dirty="0" spc="-5"/>
              <a:t>connective</a:t>
            </a:r>
            <a:r>
              <a:rPr dirty="0" spc="-80"/>
              <a:t> </a:t>
            </a:r>
            <a:r>
              <a:rPr dirty="0" spc="-5"/>
              <a:t>tissue </a:t>
            </a:r>
            <a:r>
              <a:rPr dirty="0" spc="-484"/>
              <a:t> </a:t>
            </a:r>
            <a:r>
              <a:rPr dirty="0" spc="-10"/>
              <a:t>and</a:t>
            </a:r>
            <a:r>
              <a:rPr dirty="0" spc="-20"/>
              <a:t> </a:t>
            </a:r>
            <a:r>
              <a:rPr dirty="0" spc="-5"/>
              <a:t>all</a:t>
            </a:r>
            <a:r>
              <a:rPr dirty="0" spc="-15"/>
              <a:t> </a:t>
            </a:r>
            <a:r>
              <a:rPr dirty="0" spc="-5"/>
              <a:t>major</a:t>
            </a:r>
            <a:r>
              <a:rPr dirty="0" spc="10"/>
              <a:t> </a:t>
            </a:r>
            <a:r>
              <a:rPr dirty="0" spc="-5"/>
              <a:t>immune</a:t>
            </a:r>
            <a:r>
              <a:rPr dirty="0" spc="-30"/>
              <a:t> </a:t>
            </a:r>
            <a:r>
              <a:rPr dirty="0" spc="-5"/>
              <a:t>tissues</a:t>
            </a:r>
            <a:r>
              <a:rPr dirty="0" spc="-40"/>
              <a:t> </a:t>
            </a:r>
            <a:r>
              <a:rPr dirty="0" spc="-5"/>
              <a:t>in</a:t>
            </a:r>
            <a:r>
              <a:rPr dirty="0" spc="-2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40"/>
              <a:t>body,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958" y="2551681"/>
            <a:ext cx="5015230" cy="87630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285"/>
              </a:spcBef>
            </a:pPr>
            <a:r>
              <a:rPr dirty="0" sz="1800" spc="-10">
                <a:latin typeface="Arial"/>
                <a:cs typeface="Arial"/>
              </a:rPr>
              <a:t>including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every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single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white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blood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spcBef>
                <a:spcPts val="1190"/>
              </a:spcBef>
              <a:buChar char="•"/>
              <a:tabLst>
                <a:tab pos="208279" algn="l"/>
              </a:tabLst>
            </a:pPr>
            <a:r>
              <a:rPr dirty="0" sz="1800" spc="-5">
                <a:latin typeface="Arial"/>
                <a:cs typeface="Arial"/>
              </a:rPr>
              <a:t>CBG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main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activator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CB2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receptors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(i.e.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958" y="3456937"/>
            <a:ext cx="4935855" cy="1086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actually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turns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on)</a:t>
            </a:r>
            <a:endParaRPr sz="1800">
              <a:latin typeface="Arial"/>
              <a:cs typeface="Arial"/>
            </a:endParaRPr>
          </a:p>
          <a:p>
            <a:pPr marL="207645" marR="5080" indent="-195580">
              <a:lnSpc>
                <a:spcPct val="120000"/>
              </a:lnSpc>
              <a:spcBef>
                <a:spcPts val="1005"/>
              </a:spcBef>
              <a:buChar char="•"/>
              <a:tabLst>
                <a:tab pos="208279" algn="l"/>
              </a:tabLst>
            </a:pPr>
            <a:r>
              <a:rPr dirty="0" sz="1800" spc="-5">
                <a:latin typeface="Arial"/>
                <a:cs typeface="Arial"/>
              </a:rPr>
              <a:t>CBD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partial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activator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CB2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receptors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(i.e.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can turn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up)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7658" y="4587745"/>
            <a:ext cx="5312410" cy="170053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240665" indent="-195580">
              <a:lnSpc>
                <a:spcPct val="100000"/>
              </a:lnSpc>
              <a:spcBef>
                <a:spcPts val="1285"/>
              </a:spcBef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Whereas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CBD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binds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ALLOSTERIC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  <a:p>
            <a:pPr marL="241300" marR="5080" indent="-195580">
              <a:lnSpc>
                <a:spcPct val="12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1800" spc="-15">
                <a:latin typeface="Arial"/>
                <a:cs typeface="Arial"/>
              </a:rPr>
              <a:t>Layman’s </a:t>
            </a:r>
            <a:r>
              <a:rPr dirty="0" sz="1800" spc="-5">
                <a:latin typeface="Arial"/>
                <a:cs typeface="Arial"/>
              </a:rPr>
              <a:t>terms: CBD can turn it </a:t>
            </a:r>
            <a:r>
              <a:rPr dirty="0" sz="1800" spc="-10">
                <a:latin typeface="Arial"/>
                <a:cs typeface="Arial"/>
              </a:rPr>
              <a:t>up, but </a:t>
            </a:r>
            <a:r>
              <a:rPr dirty="0" sz="1800" spc="-5">
                <a:latin typeface="Arial"/>
                <a:cs typeface="Arial"/>
              </a:rPr>
              <a:t>it first </a:t>
            </a:r>
            <a:r>
              <a:rPr dirty="0" sz="1800" spc="-10">
                <a:latin typeface="Arial"/>
                <a:cs typeface="Arial"/>
              </a:rPr>
              <a:t>has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turned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CBG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dirty="0" sz="1800" spc="-10">
                <a:solidFill>
                  <a:srgbClr val="161515"/>
                </a:solidFill>
                <a:latin typeface="Arial"/>
                <a:cs typeface="Arial"/>
              </a:rPr>
              <a:t>Meaning:</a:t>
            </a:r>
            <a:r>
              <a:rPr dirty="0" sz="1800" spc="15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CBD</a:t>
            </a:r>
            <a:r>
              <a:rPr dirty="0" sz="1800" spc="-1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will</a:t>
            </a:r>
            <a:r>
              <a:rPr dirty="0" sz="1800" spc="-4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multiply</a:t>
            </a:r>
            <a:r>
              <a:rPr dirty="0" sz="1800" spc="-4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the</a:t>
            </a:r>
            <a:r>
              <a:rPr dirty="0" sz="1800" spc="-2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benefits</a:t>
            </a:r>
            <a:r>
              <a:rPr dirty="0" sz="1800" spc="-5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72250"/>
                </a:solidFill>
                <a:latin typeface="Arial"/>
                <a:cs typeface="Arial"/>
              </a:rPr>
              <a:t>of</a:t>
            </a:r>
            <a:r>
              <a:rPr dirty="0" sz="1800" spc="-8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72250"/>
                </a:solidFill>
                <a:latin typeface="Arial"/>
                <a:cs typeface="Arial"/>
              </a:rPr>
              <a:t>CBG!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2246" y="435339"/>
            <a:ext cx="8401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CBD</a:t>
            </a:r>
            <a:r>
              <a:rPr dirty="0" sz="3600" spc="-4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872250"/>
                </a:solidFill>
                <a:latin typeface="Arial"/>
                <a:cs typeface="Arial"/>
              </a:rPr>
              <a:t>or</a:t>
            </a:r>
            <a:r>
              <a:rPr dirty="0" sz="3600" spc="-2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CBG</a:t>
            </a:r>
            <a:r>
              <a:rPr dirty="0" sz="3600" spc="-4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872250"/>
                </a:solidFill>
                <a:latin typeface="Arial"/>
                <a:cs typeface="Arial"/>
              </a:rPr>
              <a:t>impact </a:t>
            </a:r>
            <a:r>
              <a:rPr dirty="0" sz="3600" spc="-5" b="1">
                <a:solidFill>
                  <a:srgbClr val="872250"/>
                </a:solidFill>
                <a:latin typeface="Arial"/>
                <a:cs typeface="Arial"/>
              </a:rPr>
              <a:t>on</a:t>
            </a:r>
            <a:r>
              <a:rPr dirty="0" sz="3600" spc="-20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872250"/>
                </a:solidFill>
                <a:latin typeface="Arial"/>
                <a:cs typeface="Arial"/>
              </a:rPr>
              <a:t>CB2</a:t>
            </a:r>
            <a:r>
              <a:rPr dirty="0" sz="3600" spc="-125" b="1">
                <a:solidFill>
                  <a:srgbClr val="87225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872250"/>
                </a:solidFill>
                <a:latin typeface="Arial"/>
                <a:cs typeface="Arial"/>
              </a:rPr>
              <a:t>Receptors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69023" y="1234440"/>
            <a:ext cx="4714240" cy="4249420"/>
            <a:chOff x="6669023" y="1234440"/>
            <a:chExt cx="4714240" cy="42494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843" y="1234440"/>
              <a:ext cx="4248911" cy="42489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88073" y="4040885"/>
              <a:ext cx="1943100" cy="0"/>
            </a:xfrm>
            <a:custGeom>
              <a:avLst/>
              <a:gdLst/>
              <a:ahLst/>
              <a:cxnLst/>
              <a:rect l="l" t="t" r="r" b="b"/>
              <a:pathLst>
                <a:path w="1943100" h="0">
                  <a:moveTo>
                    <a:pt x="0" y="0"/>
                  </a:moveTo>
                  <a:lnTo>
                    <a:pt x="1943061" y="0"/>
                  </a:lnTo>
                </a:path>
              </a:pathLst>
            </a:custGeom>
            <a:ln w="38100">
              <a:solidFill>
                <a:srgbClr val="3D3D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600" y="3957827"/>
              <a:ext cx="210311" cy="1645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365518" y="3652761"/>
            <a:ext cx="54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dirty="0" sz="1800" spc="-30" b="1">
                <a:solidFill>
                  <a:srgbClr val="0000FF"/>
                </a:solidFill>
                <a:latin typeface="Verdana"/>
                <a:cs typeface="Verdana"/>
              </a:rPr>
              <a:t>BG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3067812"/>
            <a:ext cx="210311" cy="1630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38058" y="2835138"/>
            <a:ext cx="1903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889760" algn="l"/>
              </a:tabLst>
            </a:pPr>
            <a:r>
              <a:rPr dirty="0" u="sng" sz="1800" b="1">
                <a:solidFill>
                  <a:srgbClr val="C00000"/>
                </a:solidFill>
                <a:uFill>
                  <a:solidFill>
                    <a:srgbClr val="3D3D3D"/>
                  </a:solidFill>
                </a:uFill>
                <a:latin typeface="Verdana"/>
                <a:cs typeface="Verdana"/>
              </a:rPr>
              <a:t> 	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3D3D3D"/>
                  </a:solidFill>
                </a:uFill>
                <a:latin typeface="Verdana"/>
                <a:cs typeface="Verdana"/>
              </a:rPr>
              <a:t>CBD	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2463" y="2183194"/>
            <a:ext cx="2761615" cy="224409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6985">
              <a:lnSpc>
                <a:spcPts val="5620"/>
              </a:lnSpc>
              <a:spcBef>
                <a:spcPts val="800"/>
              </a:spcBef>
            </a:pPr>
            <a:r>
              <a:rPr dirty="0" sz="5200" spc="-145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50">
                <a:solidFill>
                  <a:srgbClr val="FFFFFF"/>
                </a:solidFill>
                <a:latin typeface="Calibri"/>
                <a:cs typeface="Calibri"/>
              </a:rPr>
              <a:t>Expensive </a:t>
            </a:r>
            <a:r>
              <a:rPr dirty="0" sz="52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2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200" spc="-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22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5200" spc="-2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5200" spc="-135">
                <a:solidFill>
                  <a:srgbClr val="FFFFFF"/>
                </a:solidFill>
                <a:latin typeface="Calibri"/>
                <a:cs typeface="Calibri"/>
              </a:rPr>
              <a:t>uce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2209" y="621791"/>
            <a:ext cx="4881245" cy="5527675"/>
            <a:chOff x="5482209" y="621791"/>
            <a:chExt cx="4881245" cy="5527675"/>
          </a:xfrm>
        </p:grpSpPr>
        <p:sp>
          <p:nvSpPr>
            <p:cNvPr id="5" name="object 5"/>
            <p:cNvSpPr/>
            <p:nvPr/>
          </p:nvSpPr>
          <p:spPr>
            <a:xfrm>
              <a:off x="5490972" y="621791"/>
              <a:ext cx="4872355" cy="5527675"/>
            </a:xfrm>
            <a:custGeom>
              <a:avLst/>
              <a:gdLst/>
              <a:ahLst/>
              <a:cxnLst/>
              <a:rect l="l" t="t" r="r" b="b"/>
              <a:pathLst>
                <a:path w="4872355" h="5527675">
                  <a:moveTo>
                    <a:pt x="2436114" y="0"/>
                  </a:moveTo>
                  <a:lnTo>
                    <a:pt x="0" y="2763774"/>
                  </a:lnTo>
                  <a:lnTo>
                    <a:pt x="2436114" y="5527548"/>
                  </a:lnTo>
                  <a:lnTo>
                    <a:pt x="4872228" y="2763774"/>
                  </a:lnTo>
                  <a:lnTo>
                    <a:pt x="2436114" y="0"/>
                  </a:lnTo>
                  <a:close/>
                </a:path>
              </a:pathLst>
            </a:custGeom>
            <a:solidFill>
              <a:srgbClr val="E0E6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91734" y="1067555"/>
              <a:ext cx="2121535" cy="2205355"/>
            </a:xfrm>
            <a:custGeom>
              <a:avLst/>
              <a:gdLst/>
              <a:ahLst/>
              <a:cxnLst/>
              <a:rect l="l" t="t" r="r" b="b"/>
              <a:pathLst>
                <a:path w="2121534" h="2205354">
                  <a:moveTo>
                    <a:pt x="1767827" y="0"/>
                  </a:moveTo>
                  <a:lnTo>
                    <a:pt x="353580" y="0"/>
                  </a:lnTo>
                  <a:lnTo>
                    <a:pt x="305602" y="3227"/>
                  </a:lnTo>
                  <a:lnTo>
                    <a:pt x="259585" y="12630"/>
                  </a:lnTo>
                  <a:lnTo>
                    <a:pt x="215951" y="27786"/>
                  </a:lnTo>
                  <a:lnTo>
                    <a:pt x="175122" y="48274"/>
                  </a:lnTo>
                  <a:lnTo>
                    <a:pt x="137518" y="73673"/>
                  </a:lnTo>
                  <a:lnTo>
                    <a:pt x="103562" y="103562"/>
                  </a:lnTo>
                  <a:lnTo>
                    <a:pt x="73673" y="137518"/>
                  </a:lnTo>
                  <a:lnTo>
                    <a:pt x="48274" y="175122"/>
                  </a:lnTo>
                  <a:lnTo>
                    <a:pt x="27786" y="215951"/>
                  </a:lnTo>
                  <a:lnTo>
                    <a:pt x="12630" y="259585"/>
                  </a:lnTo>
                  <a:lnTo>
                    <a:pt x="3227" y="305602"/>
                  </a:lnTo>
                  <a:lnTo>
                    <a:pt x="0" y="353580"/>
                  </a:lnTo>
                  <a:lnTo>
                    <a:pt x="0" y="1851660"/>
                  </a:lnTo>
                  <a:lnTo>
                    <a:pt x="3227" y="1899638"/>
                  </a:lnTo>
                  <a:lnTo>
                    <a:pt x="12630" y="1945654"/>
                  </a:lnTo>
                  <a:lnTo>
                    <a:pt x="27786" y="1989286"/>
                  </a:lnTo>
                  <a:lnTo>
                    <a:pt x="48274" y="2030114"/>
                  </a:lnTo>
                  <a:lnTo>
                    <a:pt x="73673" y="2067716"/>
                  </a:lnTo>
                  <a:lnTo>
                    <a:pt x="103562" y="2101672"/>
                  </a:lnTo>
                  <a:lnTo>
                    <a:pt x="137518" y="2131559"/>
                  </a:lnTo>
                  <a:lnTo>
                    <a:pt x="175122" y="2156956"/>
                  </a:lnTo>
                  <a:lnTo>
                    <a:pt x="215951" y="2177443"/>
                  </a:lnTo>
                  <a:lnTo>
                    <a:pt x="259585" y="2192598"/>
                  </a:lnTo>
                  <a:lnTo>
                    <a:pt x="305602" y="2202000"/>
                  </a:lnTo>
                  <a:lnTo>
                    <a:pt x="353580" y="2205228"/>
                  </a:lnTo>
                  <a:lnTo>
                    <a:pt x="1767827" y="2205228"/>
                  </a:lnTo>
                  <a:lnTo>
                    <a:pt x="1815805" y="2202000"/>
                  </a:lnTo>
                  <a:lnTo>
                    <a:pt x="1861822" y="2192598"/>
                  </a:lnTo>
                  <a:lnTo>
                    <a:pt x="1905456" y="2177443"/>
                  </a:lnTo>
                  <a:lnTo>
                    <a:pt x="1946285" y="2156956"/>
                  </a:lnTo>
                  <a:lnTo>
                    <a:pt x="1983889" y="2131559"/>
                  </a:lnTo>
                  <a:lnTo>
                    <a:pt x="2017845" y="2101672"/>
                  </a:lnTo>
                  <a:lnTo>
                    <a:pt x="2047734" y="2067716"/>
                  </a:lnTo>
                  <a:lnTo>
                    <a:pt x="2073133" y="2030114"/>
                  </a:lnTo>
                  <a:lnTo>
                    <a:pt x="2093621" y="1989286"/>
                  </a:lnTo>
                  <a:lnTo>
                    <a:pt x="2108777" y="1945654"/>
                  </a:lnTo>
                  <a:lnTo>
                    <a:pt x="2118180" y="1899638"/>
                  </a:lnTo>
                  <a:lnTo>
                    <a:pt x="2121408" y="1851660"/>
                  </a:lnTo>
                  <a:lnTo>
                    <a:pt x="2121408" y="353580"/>
                  </a:lnTo>
                  <a:lnTo>
                    <a:pt x="2118180" y="305602"/>
                  </a:lnTo>
                  <a:lnTo>
                    <a:pt x="2108777" y="259585"/>
                  </a:lnTo>
                  <a:lnTo>
                    <a:pt x="2093621" y="215951"/>
                  </a:lnTo>
                  <a:lnTo>
                    <a:pt x="2073133" y="175122"/>
                  </a:lnTo>
                  <a:lnTo>
                    <a:pt x="2047734" y="137518"/>
                  </a:lnTo>
                  <a:lnTo>
                    <a:pt x="2017845" y="103562"/>
                  </a:lnTo>
                  <a:lnTo>
                    <a:pt x="1983889" y="73673"/>
                  </a:lnTo>
                  <a:lnTo>
                    <a:pt x="1946285" y="48274"/>
                  </a:lnTo>
                  <a:lnTo>
                    <a:pt x="1905456" y="27786"/>
                  </a:lnTo>
                  <a:lnTo>
                    <a:pt x="1861822" y="12630"/>
                  </a:lnTo>
                  <a:lnTo>
                    <a:pt x="1815805" y="3227"/>
                  </a:lnTo>
                  <a:lnTo>
                    <a:pt x="1767827" y="0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91734" y="1067555"/>
              <a:ext cx="2121535" cy="2205355"/>
            </a:xfrm>
            <a:custGeom>
              <a:avLst/>
              <a:gdLst/>
              <a:ahLst/>
              <a:cxnLst/>
              <a:rect l="l" t="t" r="r" b="b"/>
              <a:pathLst>
                <a:path w="2121534" h="2205354">
                  <a:moveTo>
                    <a:pt x="0" y="353580"/>
                  </a:moveTo>
                  <a:lnTo>
                    <a:pt x="3227" y="305602"/>
                  </a:lnTo>
                  <a:lnTo>
                    <a:pt x="12630" y="259585"/>
                  </a:lnTo>
                  <a:lnTo>
                    <a:pt x="27786" y="215951"/>
                  </a:lnTo>
                  <a:lnTo>
                    <a:pt x="48274" y="175122"/>
                  </a:lnTo>
                  <a:lnTo>
                    <a:pt x="73673" y="137518"/>
                  </a:lnTo>
                  <a:lnTo>
                    <a:pt x="103562" y="103562"/>
                  </a:lnTo>
                  <a:lnTo>
                    <a:pt x="137518" y="73673"/>
                  </a:lnTo>
                  <a:lnTo>
                    <a:pt x="175122" y="48274"/>
                  </a:lnTo>
                  <a:lnTo>
                    <a:pt x="215951" y="27786"/>
                  </a:lnTo>
                  <a:lnTo>
                    <a:pt x="259585" y="12630"/>
                  </a:lnTo>
                  <a:lnTo>
                    <a:pt x="305602" y="3227"/>
                  </a:lnTo>
                  <a:lnTo>
                    <a:pt x="353580" y="0"/>
                  </a:lnTo>
                  <a:lnTo>
                    <a:pt x="1767827" y="0"/>
                  </a:lnTo>
                  <a:lnTo>
                    <a:pt x="1815805" y="3227"/>
                  </a:lnTo>
                  <a:lnTo>
                    <a:pt x="1861822" y="12630"/>
                  </a:lnTo>
                  <a:lnTo>
                    <a:pt x="1905456" y="27786"/>
                  </a:lnTo>
                  <a:lnTo>
                    <a:pt x="1946285" y="48274"/>
                  </a:lnTo>
                  <a:lnTo>
                    <a:pt x="1983889" y="73673"/>
                  </a:lnTo>
                  <a:lnTo>
                    <a:pt x="2017845" y="103562"/>
                  </a:lnTo>
                  <a:lnTo>
                    <a:pt x="2047734" y="137518"/>
                  </a:lnTo>
                  <a:lnTo>
                    <a:pt x="2073133" y="175122"/>
                  </a:lnTo>
                  <a:lnTo>
                    <a:pt x="2093621" y="215951"/>
                  </a:lnTo>
                  <a:lnTo>
                    <a:pt x="2108777" y="259585"/>
                  </a:lnTo>
                  <a:lnTo>
                    <a:pt x="2118180" y="305602"/>
                  </a:lnTo>
                  <a:lnTo>
                    <a:pt x="2121408" y="353580"/>
                  </a:lnTo>
                  <a:lnTo>
                    <a:pt x="2121408" y="1851660"/>
                  </a:lnTo>
                  <a:lnTo>
                    <a:pt x="2118180" y="1899638"/>
                  </a:lnTo>
                  <a:lnTo>
                    <a:pt x="2108777" y="1945654"/>
                  </a:lnTo>
                  <a:lnTo>
                    <a:pt x="2093621" y="1989286"/>
                  </a:lnTo>
                  <a:lnTo>
                    <a:pt x="2073133" y="2030114"/>
                  </a:lnTo>
                  <a:lnTo>
                    <a:pt x="2047734" y="2067716"/>
                  </a:lnTo>
                  <a:lnTo>
                    <a:pt x="2017845" y="2101672"/>
                  </a:lnTo>
                  <a:lnTo>
                    <a:pt x="1983889" y="2131559"/>
                  </a:lnTo>
                  <a:lnTo>
                    <a:pt x="1946285" y="2156956"/>
                  </a:lnTo>
                  <a:lnTo>
                    <a:pt x="1905456" y="2177443"/>
                  </a:lnTo>
                  <a:lnTo>
                    <a:pt x="1861822" y="2192598"/>
                  </a:lnTo>
                  <a:lnTo>
                    <a:pt x="1815805" y="2202000"/>
                  </a:lnTo>
                  <a:lnTo>
                    <a:pt x="1767827" y="2205228"/>
                  </a:lnTo>
                  <a:lnTo>
                    <a:pt x="353580" y="2205228"/>
                  </a:lnTo>
                  <a:lnTo>
                    <a:pt x="305602" y="2202000"/>
                  </a:lnTo>
                  <a:lnTo>
                    <a:pt x="259585" y="2192598"/>
                  </a:lnTo>
                  <a:lnTo>
                    <a:pt x="215951" y="2177443"/>
                  </a:lnTo>
                  <a:lnTo>
                    <a:pt x="175122" y="2156956"/>
                  </a:lnTo>
                  <a:lnTo>
                    <a:pt x="137518" y="2131559"/>
                  </a:lnTo>
                  <a:lnTo>
                    <a:pt x="103562" y="2101672"/>
                  </a:lnTo>
                  <a:lnTo>
                    <a:pt x="73673" y="2067716"/>
                  </a:lnTo>
                  <a:lnTo>
                    <a:pt x="48274" y="2030114"/>
                  </a:lnTo>
                  <a:lnTo>
                    <a:pt x="27786" y="1989286"/>
                  </a:lnTo>
                  <a:lnTo>
                    <a:pt x="12630" y="1945654"/>
                  </a:lnTo>
                  <a:lnTo>
                    <a:pt x="3227" y="1899638"/>
                  </a:lnTo>
                  <a:lnTo>
                    <a:pt x="0" y="1851660"/>
                  </a:lnTo>
                  <a:lnTo>
                    <a:pt x="0" y="3535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666476" y="1676797"/>
            <a:ext cx="1769110" cy="937894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59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Thousands of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pounds </a:t>
            </a:r>
            <a:r>
              <a:rPr dirty="0" sz="1600" spc="-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biomass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isolate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CBG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7332" y="631313"/>
            <a:ext cx="2756535" cy="3317240"/>
            <a:chOff x="7617332" y="631313"/>
            <a:chExt cx="2756535" cy="3317240"/>
          </a:xfrm>
        </p:grpSpPr>
        <p:sp>
          <p:nvSpPr>
            <p:cNvPr id="10" name="object 10"/>
            <p:cNvSpPr/>
            <p:nvPr/>
          </p:nvSpPr>
          <p:spPr>
            <a:xfrm>
              <a:off x="7626857" y="640838"/>
              <a:ext cx="2737485" cy="3298190"/>
            </a:xfrm>
            <a:custGeom>
              <a:avLst/>
              <a:gdLst/>
              <a:ahLst/>
              <a:cxnLst/>
              <a:rect l="l" t="t" r="r" b="b"/>
              <a:pathLst>
                <a:path w="2737484" h="3298190">
                  <a:moveTo>
                    <a:pt x="2280907" y="0"/>
                  </a:moveTo>
                  <a:lnTo>
                    <a:pt x="456196" y="0"/>
                  </a:lnTo>
                  <a:lnTo>
                    <a:pt x="409552" y="2355"/>
                  </a:lnTo>
                  <a:lnTo>
                    <a:pt x="364255" y="9268"/>
                  </a:lnTo>
                  <a:lnTo>
                    <a:pt x="320535" y="20510"/>
                  </a:lnTo>
                  <a:lnTo>
                    <a:pt x="278622" y="35851"/>
                  </a:lnTo>
                  <a:lnTo>
                    <a:pt x="238744" y="55062"/>
                  </a:lnTo>
                  <a:lnTo>
                    <a:pt x="201130" y="77913"/>
                  </a:lnTo>
                  <a:lnTo>
                    <a:pt x="166011" y="104175"/>
                  </a:lnTo>
                  <a:lnTo>
                    <a:pt x="133615" y="133619"/>
                  </a:lnTo>
                  <a:lnTo>
                    <a:pt x="104171" y="166016"/>
                  </a:lnTo>
                  <a:lnTo>
                    <a:pt x="77909" y="201136"/>
                  </a:lnTo>
                  <a:lnTo>
                    <a:pt x="55059" y="238749"/>
                  </a:lnTo>
                  <a:lnTo>
                    <a:pt x="35849" y="278627"/>
                  </a:lnTo>
                  <a:lnTo>
                    <a:pt x="20509" y="320540"/>
                  </a:lnTo>
                  <a:lnTo>
                    <a:pt x="9268" y="364259"/>
                  </a:lnTo>
                  <a:lnTo>
                    <a:pt x="2355" y="409554"/>
                  </a:lnTo>
                  <a:lnTo>
                    <a:pt x="0" y="456196"/>
                  </a:lnTo>
                  <a:lnTo>
                    <a:pt x="0" y="2841752"/>
                  </a:lnTo>
                  <a:lnTo>
                    <a:pt x="2355" y="2888394"/>
                  </a:lnTo>
                  <a:lnTo>
                    <a:pt x="9268" y="2933688"/>
                  </a:lnTo>
                  <a:lnTo>
                    <a:pt x="20509" y="2977406"/>
                  </a:lnTo>
                  <a:lnTo>
                    <a:pt x="35849" y="3019319"/>
                  </a:lnTo>
                  <a:lnTo>
                    <a:pt x="55059" y="3059195"/>
                  </a:lnTo>
                  <a:lnTo>
                    <a:pt x="77909" y="3096808"/>
                  </a:lnTo>
                  <a:lnTo>
                    <a:pt x="104171" y="3131927"/>
                  </a:lnTo>
                  <a:lnTo>
                    <a:pt x="133615" y="3164322"/>
                  </a:lnTo>
                  <a:lnTo>
                    <a:pt x="166011" y="3193765"/>
                  </a:lnTo>
                  <a:lnTo>
                    <a:pt x="201130" y="3220026"/>
                  </a:lnTo>
                  <a:lnTo>
                    <a:pt x="238744" y="3242876"/>
                  </a:lnTo>
                  <a:lnTo>
                    <a:pt x="278622" y="3262086"/>
                  </a:lnTo>
                  <a:lnTo>
                    <a:pt x="320535" y="3277426"/>
                  </a:lnTo>
                  <a:lnTo>
                    <a:pt x="364255" y="3288667"/>
                  </a:lnTo>
                  <a:lnTo>
                    <a:pt x="409552" y="3295580"/>
                  </a:lnTo>
                  <a:lnTo>
                    <a:pt x="456196" y="3297935"/>
                  </a:lnTo>
                  <a:lnTo>
                    <a:pt x="2280907" y="3297935"/>
                  </a:lnTo>
                  <a:lnTo>
                    <a:pt x="2327551" y="3295580"/>
                  </a:lnTo>
                  <a:lnTo>
                    <a:pt x="2372848" y="3288667"/>
                  </a:lnTo>
                  <a:lnTo>
                    <a:pt x="2416568" y="3277426"/>
                  </a:lnTo>
                  <a:lnTo>
                    <a:pt x="2458481" y="3262086"/>
                  </a:lnTo>
                  <a:lnTo>
                    <a:pt x="2498359" y="3242876"/>
                  </a:lnTo>
                  <a:lnTo>
                    <a:pt x="2535973" y="3220026"/>
                  </a:lnTo>
                  <a:lnTo>
                    <a:pt x="2571092" y="3193765"/>
                  </a:lnTo>
                  <a:lnTo>
                    <a:pt x="2603488" y="3164322"/>
                  </a:lnTo>
                  <a:lnTo>
                    <a:pt x="2632932" y="3131927"/>
                  </a:lnTo>
                  <a:lnTo>
                    <a:pt x="2659194" y="3096808"/>
                  </a:lnTo>
                  <a:lnTo>
                    <a:pt x="2682044" y="3059195"/>
                  </a:lnTo>
                  <a:lnTo>
                    <a:pt x="2701254" y="3019319"/>
                  </a:lnTo>
                  <a:lnTo>
                    <a:pt x="2716594" y="2977406"/>
                  </a:lnTo>
                  <a:lnTo>
                    <a:pt x="2727835" y="2933688"/>
                  </a:lnTo>
                  <a:lnTo>
                    <a:pt x="2734748" y="2888394"/>
                  </a:lnTo>
                  <a:lnTo>
                    <a:pt x="2737104" y="2841752"/>
                  </a:lnTo>
                  <a:lnTo>
                    <a:pt x="2737104" y="456196"/>
                  </a:lnTo>
                  <a:lnTo>
                    <a:pt x="2734748" y="409554"/>
                  </a:lnTo>
                  <a:lnTo>
                    <a:pt x="2727835" y="364259"/>
                  </a:lnTo>
                  <a:lnTo>
                    <a:pt x="2716594" y="320540"/>
                  </a:lnTo>
                  <a:lnTo>
                    <a:pt x="2701254" y="278627"/>
                  </a:lnTo>
                  <a:lnTo>
                    <a:pt x="2682044" y="238749"/>
                  </a:lnTo>
                  <a:lnTo>
                    <a:pt x="2659194" y="201136"/>
                  </a:lnTo>
                  <a:lnTo>
                    <a:pt x="2632932" y="166016"/>
                  </a:lnTo>
                  <a:lnTo>
                    <a:pt x="2603488" y="133619"/>
                  </a:lnTo>
                  <a:lnTo>
                    <a:pt x="2571092" y="104175"/>
                  </a:lnTo>
                  <a:lnTo>
                    <a:pt x="2535973" y="77913"/>
                  </a:lnTo>
                  <a:lnTo>
                    <a:pt x="2498359" y="55062"/>
                  </a:lnTo>
                  <a:lnTo>
                    <a:pt x="2458481" y="35851"/>
                  </a:lnTo>
                  <a:lnTo>
                    <a:pt x="2416568" y="20510"/>
                  </a:lnTo>
                  <a:lnTo>
                    <a:pt x="2372848" y="9268"/>
                  </a:lnTo>
                  <a:lnTo>
                    <a:pt x="2327551" y="2355"/>
                  </a:lnTo>
                  <a:lnTo>
                    <a:pt x="2280907" y="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26857" y="640838"/>
              <a:ext cx="2737485" cy="3298190"/>
            </a:xfrm>
            <a:custGeom>
              <a:avLst/>
              <a:gdLst/>
              <a:ahLst/>
              <a:cxnLst/>
              <a:rect l="l" t="t" r="r" b="b"/>
              <a:pathLst>
                <a:path w="2737484" h="3298190">
                  <a:moveTo>
                    <a:pt x="0" y="456196"/>
                  </a:moveTo>
                  <a:lnTo>
                    <a:pt x="2355" y="409554"/>
                  </a:lnTo>
                  <a:lnTo>
                    <a:pt x="9268" y="364259"/>
                  </a:lnTo>
                  <a:lnTo>
                    <a:pt x="20509" y="320540"/>
                  </a:lnTo>
                  <a:lnTo>
                    <a:pt x="35849" y="278627"/>
                  </a:lnTo>
                  <a:lnTo>
                    <a:pt x="55059" y="238749"/>
                  </a:lnTo>
                  <a:lnTo>
                    <a:pt x="77909" y="201136"/>
                  </a:lnTo>
                  <a:lnTo>
                    <a:pt x="104171" y="166016"/>
                  </a:lnTo>
                  <a:lnTo>
                    <a:pt x="133615" y="133619"/>
                  </a:lnTo>
                  <a:lnTo>
                    <a:pt x="166011" y="104175"/>
                  </a:lnTo>
                  <a:lnTo>
                    <a:pt x="201130" y="77913"/>
                  </a:lnTo>
                  <a:lnTo>
                    <a:pt x="238744" y="55062"/>
                  </a:lnTo>
                  <a:lnTo>
                    <a:pt x="278622" y="35851"/>
                  </a:lnTo>
                  <a:lnTo>
                    <a:pt x="320535" y="20510"/>
                  </a:lnTo>
                  <a:lnTo>
                    <a:pt x="364255" y="9268"/>
                  </a:lnTo>
                  <a:lnTo>
                    <a:pt x="409552" y="2355"/>
                  </a:lnTo>
                  <a:lnTo>
                    <a:pt x="456196" y="0"/>
                  </a:lnTo>
                  <a:lnTo>
                    <a:pt x="2280907" y="0"/>
                  </a:lnTo>
                  <a:lnTo>
                    <a:pt x="2327551" y="2355"/>
                  </a:lnTo>
                  <a:lnTo>
                    <a:pt x="2372848" y="9268"/>
                  </a:lnTo>
                  <a:lnTo>
                    <a:pt x="2416568" y="20510"/>
                  </a:lnTo>
                  <a:lnTo>
                    <a:pt x="2458481" y="35851"/>
                  </a:lnTo>
                  <a:lnTo>
                    <a:pt x="2498359" y="55062"/>
                  </a:lnTo>
                  <a:lnTo>
                    <a:pt x="2535973" y="77913"/>
                  </a:lnTo>
                  <a:lnTo>
                    <a:pt x="2571092" y="104175"/>
                  </a:lnTo>
                  <a:lnTo>
                    <a:pt x="2603488" y="133619"/>
                  </a:lnTo>
                  <a:lnTo>
                    <a:pt x="2632932" y="166016"/>
                  </a:lnTo>
                  <a:lnTo>
                    <a:pt x="2659194" y="201136"/>
                  </a:lnTo>
                  <a:lnTo>
                    <a:pt x="2682044" y="238749"/>
                  </a:lnTo>
                  <a:lnTo>
                    <a:pt x="2701254" y="278627"/>
                  </a:lnTo>
                  <a:lnTo>
                    <a:pt x="2716594" y="320540"/>
                  </a:lnTo>
                  <a:lnTo>
                    <a:pt x="2727835" y="364259"/>
                  </a:lnTo>
                  <a:lnTo>
                    <a:pt x="2734748" y="409554"/>
                  </a:lnTo>
                  <a:lnTo>
                    <a:pt x="2737104" y="456196"/>
                  </a:lnTo>
                  <a:lnTo>
                    <a:pt x="2737104" y="2841752"/>
                  </a:lnTo>
                  <a:lnTo>
                    <a:pt x="2734748" y="2888394"/>
                  </a:lnTo>
                  <a:lnTo>
                    <a:pt x="2727835" y="2933688"/>
                  </a:lnTo>
                  <a:lnTo>
                    <a:pt x="2716594" y="2977406"/>
                  </a:lnTo>
                  <a:lnTo>
                    <a:pt x="2701254" y="3019319"/>
                  </a:lnTo>
                  <a:lnTo>
                    <a:pt x="2682044" y="3059195"/>
                  </a:lnTo>
                  <a:lnTo>
                    <a:pt x="2659194" y="3096808"/>
                  </a:lnTo>
                  <a:lnTo>
                    <a:pt x="2632932" y="3131927"/>
                  </a:lnTo>
                  <a:lnTo>
                    <a:pt x="2603488" y="3164322"/>
                  </a:lnTo>
                  <a:lnTo>
                    <a:pt x="2571092" y="3193765"/>
                  </a:lnTo>
                  <a:lnTo>
                    <a:pt x="2535973" y="3220026"/>
                  </a:lnTo>
                  <a:lnTo>
                    <a:pt x="2498359" y="3242876"/>
                  </a:lnTo>
                  <a:lnTo>
                    <a:pt x="2458481" y="3262086"/>
                  </a:lnTo>
                  <a:lnTo>
                    <a:pt x="2416568" y="3277426"/>
                  </a:lnTo>
                  <a:lnTo>
                    <a:pt x="2372848" y="3288667"/>
                  </a:lnTo>
                  <a:lnTo>
                    <a:pt x="2327551" y="3295580"/>
                  </a:lnTo>
                  <a:lnTo>
                    <a:pt x="2280907" y="3297935"/>
                  </a:lnTo>
                  <a:lnTo>
                    <a:pt x="456196" y="3297935"/>
                  </a:lnTo>
                  <a:lnTo>
                    <a:pt x="409552" y="3295580"/>
                  </a:lnTo>
                  <a:lnTo>
                    <a:pt x="364255" y="3288667"/>
                  </a:lnTo>
                  <a:lnTo>
                    <a:pt x="320535" y="3277426"/>
                  </a:lnTo>
                  <a:lnTo>
                    <a:pt x="278622" y="3262086"/>
                  </a:lnTo>
                  <a:lnTo>
                    <a:pt x="238744" y="3242876"/>
                  </a:lnTo>
                  <a:lnTo>
                    <a:pt x="201130" y="3220026"/>
                  </a:lnTo>
                  <a:lnTo>
                    <a:pt x="166011" y="3193765"/>
                  </a:lnTo>
                  <a:lnTo>
                    <a:pt x="133615" y="3164322"/>
                  </a:lnTo>
                  <a:lnTo>
                    <a:pt x="104171" y="3131927"/>
                  </a:lnTo>
                  <a:lnTo>
                    <a:pt x="77909" y="3096808"/>
                  </a:lnTo>
                  <a:lnTo>
                    <a:pt x="55059" y="3059195"/>
                  </a:lnTo>
                  <a:lnTo>
                    <a:pt x="35849" y="3019319"/>
                  </a:lnTo>
                  <a:lnTo>
                    <a:pt x="20509" y="2977406"/>
                  </a:lnTo>
                  <a:lnTo>
                    <a:pt x="9268" y="2933688"/>
                  </a:lnTo>
                  <a:lnTo>
                    <a:pt x="2355" y="2888394"/>
                  </a:lnTo>
                  <a:lnTo>
                    <a:pt x="0" y="2841752"/>
                  </a:lnTo>
                  <a:lnTo>
                    <a:pt x="0" y="45619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846283" y="1107372"/>
            <a:ext cx="2297430" cy="230822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80"/>
              </a:spcBef>
            </a:pP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Like Sophie’s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Choice,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extract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CBG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larger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amounts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converts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other cannabinoids 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CBD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wait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until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it’s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harvest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hemp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amounts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CBG.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82209" y="3632067"/>
            <a:ext cx="2433320" cy="2510790"/>
            <a:chOff x="5482209" y="3632067"/>
            <a:chExt cx="2433320" cy="2510790"/>
          </a:xfrm>
        </p:grpSpPr>
        <p:sp>
          <p:nvSpPr>
            <p:cNvPr id="14" name="object 14"/>
            <p:cNvSpPr/>
            <p:nvPr/>
          </p:nvSpPr>
          <p:spPr>
            <a:xfrm>
              <a:off x="5491734" y="3641592"/>
              <a:ext cx="2414270" cy="2491740"/>
            </a:xfrm>
            <a:custGeom>
              <a:avLst/>
              <a:gdLst/>
              <a:ahLst/>
              <a:cxnLst/>
              <a:rect l="l" t="t" r="r" b="b"/>
              <a:pathLst>
                <a:path w="2414270" h="2491740">
                  <a:moveTo>
                    <a:pt x="2011667" y="0"/>
                  </a:moveTo>
                  <a:lnTo>
                    <a:pt x="402348" y="0"/>
                  </a:lnTo>
                  <a:lnTo>
                    <a:pt x="355426" y="2706"/>
                  </a:lnTo>
                  <a:lnTo>
                    <a:pt x="310093" y="10626"/>
                  </a:lnTo>
                  <a:lnTo>
                    <a:pt x="266652" y="23456"/>
                  </a:lnTo>
                  <a:lnTo>
                    <a:pt x="225405" y="40895"/>
                  </a:lnTo>
                  <a:lnTo>
                    <a:pt x="186653" y="62640"/>
                  </a:lnTo>
                  <a:lnTo>
                    <a:pt x="150699" y="88391"/>
                  </a:lnTo>
                  <a:lnTo>
                    <a:pt x="117844" y="117844"/>
                  </a:lnTo>
                  <a:lnTo>
                    <a:pt x="88391" y="150699"/>
                  </a:lnTo>
                  <a:lnTo>
                    <a:pt x="62640" y="186653"/>
                  </a:lnTo>
                  <a:lnTo>
                    <a:pt x="40895" y="225405"/>
                  </a:lnTo>
                  <a:lnTo>
                    <a:pt x="23456" y="266652"/>
                  </a:lnTo>
                  <a:lnTo>
                    <a:pt x="10626" y="310093"/>
                  </a:lnTo>
                  <a:lnTo>
                    <a:pt x="2706" y="355426"/>
                  </a:lnTo>
                  <a:lnTo>
                    <a:pt x="0" y="402348"/>
                  </a:lnTo>
                  <a:lnTo>
                    <a:pt x="0" y="2089404"/>
                  </a:lnTo>
                  <a:lnTo>
                    <a:pt x="2706" y="2136326"/>
                  </a:lnTo>
                  <a:lnTo>
                    <a:pt x="10626" y="2181658"/>
                  </a:lnTo>
                  <a:lnTo>
                    <a:pt x="23456" y="2225098"/>
                  </a:lnTo>
                  <a:lnTo>
                    <a:pt x="40895" y="2266344"/>
                  </a:lnTo>
                  <a:lnTo>
                    <a:pt x="62640" y="2305095"/>
                  </a:lnTo>
                  <a:lnTo>
                    <a:pt x="88391" y="2341047"/>
                  </a:lnTo>
                  <a:lnTo>
                    <a:pt x="117844" y="2373901"/>
                  </a:lnTo>
                  <a:lnTo>
                    <a:pt x="150699" y="2403353"/>
                  </a:lnTo>
                  <a:lnTo>
                    <a:pt x="186653" y="2429103"/>
                  </a:lnTo>
                  <a:lnTo>
                    <a:pt x="225405" y="2450847"/>
                  </a:lnTo>
                  <a:lnTo>
                    <a:pt x="266652" y="2468285"/>
                  </a:lnTo>
                  <a:lnTo>
                    <a:pt x="310093" y="2481114"/>
                  </a:lnTo>
                  <a:lnTo>
                    <a:pt x="355426" y="2489033"/>
                  </a:lnTo>
                  <a:lnTo>
                    <a:pt x="402348" y="2491740"/>
                  </a:lnTo>
                  <a:lnTo>
                    <a:pt x="2011667" y="2491740"/>
                  </a:lnTo>
                  <a:lnTo>
                    <a:pt x="2058589" y="2489033"/>
                  </a:lnTo>
                  <a:lnTo>
                    <a:pt x="2103922" y="2481114"/>
                  </a:lnTo>
                  <a:lnTo>
                    <a:pt x="2147363" y="2468285"/>
                  </a:lnTo>
                  <a:lnTo>
                    <a:pt x="2188610" y="2450847"/>
                  </a:lnTo>
                  <a:lnTo>
                    <a:pt x="2227362" y="2429103"/>
                  </a:lnTo>
                  <a:lnTo>
                    <a:pt x="2263316" y="2403353"/>
                  </a:lnTo>
                  <a:lnTo>
                    <a:pt x="2296171" y="2373901"/>
                  </a:lnTo>
                  <a:lnTo>
                    <a:pt x="2325624" y="2341047"/>
                  </a:lnTo>
                  <a:lnTo>
                    <a:pt x="2351375" y="2305095"/>
                  </a:lnTo>
                  <a:lnTo>
                    <a:pt x="2373120" y="2266344"/>
                  </a:lnTo>
                  <a:lnTo>
                    <a:pt x="2390559" y="2225098"/>
                  </a:lnTo>
                  <a:lnTo>
                    <a:pt x="2403389" y="2181658"/>
                  </a:lnTo>
                  <a:lnTo>
                    <a:pt x="2411309" y="2136326"/>
                  </a:lnTo>
                  <a:lnTo>
                    <a:pt x="2414016" y="2089404"/>
                  </a:lnTo>
                  <a:lnTo>
                    <a:pt x="2414016" y="402348"/>
                  </a:lnTo>
                  <a:lnTo>
                    <a:pt x="2411309" y="355426"/>
                  </a:lnTo>
                  <a:lnTo>
                    <a:pt x="2403389" y="310093"/>
                  </a:lnTo>
                  <a:lnTo>
                    <a:pt x="2390559" y="266652"/>
                  </a:lnTo>
                  <a:lnTo>
                    <a:pt x="2373120" y="225405"/>
                  </a:lnTo>
                  <a:lnTo>
                    <a:pt x="2351375" y="186653"/>
                  </a:lnTo>
                  <a:lnTo>
                    <a:pt x="2325624" y="150699"/>
                  </a:lnTo>
                  <a:lnTo>
                    <a:pt x="2296171" y="117844"/>
                  </a:lnTo>
                  <a:lnTo>
                    <a:pt x="2263316" y="88391"/>
                  </a:lnTo>
                  <a:lnTo>
                    <a:pt x="2227362" y="62640"/>
                  </a:lnTo>
                  <a:lnTo>
                    <a:pt x="2188610" y="40895"/>
                  </a:lnTo>
                  <a:lnTo>
                    <a:pt x="2147363" y="23456"/>
                  </a:lnTo>
                  <a:lnTo>
                    <a:pt x="2103922" y="10626"/>
                  </a:lnTo>
                  <a:lnTo>
                    <a:pt x="2058589" y="2706"/>
                  </a:lnTo>
                  <a:lnTo>
                    <a:pt x="2011667" y="0"/>
                  </a:lnTo>
                  <a:close/>
                </a:path>
              </a:pathLst>
            </a:custGeom>
            <a:solidFill>
              <a:srgbClr val="647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91734" y="3641592"/>
              <a:ext cx="2414270" cy="2491740"/>
            </a:xfrm>
            <a:custGeom>
              <a:avLst/>
              <a:gdLst/>
              <a:ahLst/>
              <a:cxnLst/>
              <a:rect l="l" t="t" r="r" b="b"/>
              <a:pathLst>
                <a:path w="2414270" h="2491740">
                  <a:moveTo>
                    <a:pt x="0" y="402348"/>
                  </a:moveTo>
                  <a:lnTo>
                    <a:pt x="2706" y="355426"/>
                  </a:lnTo>
                  <a:lnTo>
                    <a:pt x="10626" y="310093"/>
                  </a:lnTo>
                  <a:lnTo>
                    <a:pt x="23456" y="266652"/>
                  </a:lnTo>
                  <a:lnTo>
                    <a:pt x="40895" y="225405"/>
                  </a:lnTo>
                  <a:lnTo>
                    <a:pt x="62640" y="186653"/>
                  </a:lnTo>
                  <a:lnTo>
                    <a:pt x="88391" y="150699"/>
                  </a:lnTo>
                  <a:lnTo>
                    <a:pt x="117844" y="117844"/>
                  </a:lnTo>
                  <a:lnTo>
                    <a:pt x="150699" y="88391"/>
                  </a:lnTo>
                  <a:lnTo>
                    <a:pt x="186653" y="62640"/>
                  </a:lnTo>
                  <a:lnTo>
                    <a:pt x="225405" y="40895"/>
                  </a:lnTo>
                  <a:lnTo>
                    <a:pt x="266652" y="23456"/>
                  </a:lnTo>
                  <a:lnTo>
                    <a:pt x="310093" y="10626"/>
                  </a:lnTo>
                  <a:lnTo>
                    <a:pt x="355426" y="2706"/>
                  </a:lnTo>
                  <a:lnTo>
                    <a:pt x="402348" y="0"/>
                  </a:lnTo>
                  <a:lnTo>
                    <a:pt x="2011667" y="0"/>
                  </a:lnTo>
                  <a:lnTo>
                    <a:pt x="2058589" y="2706"/>
                  </a:lnTo>
                  <a:lnTo>
                    <a:pt x="2103922" y="10626"/>
                  </a:lnTo>
                  <a:lnTo>
                    <a:pt x="2147363" y="23456"/>
                  </a:lnTo>
                  <a:lnTo>
                    <a:pt x="2188610" y="40895"/>
                  </a:lnTo>
                  <a:lnTo>
                    <a:pt x="2227362" y="62640"/>
                  </a:lnTo>
                  <a:lnTo>
                    <a:pt x="2263316" y="88391"/>
                  </a:lnTo>
                  <a:lnTo>
                    <a:pt x="2296171" y="117844"/>
                  </a:lnTo>
                  <a:lnTo>
                    <a:pt x="2325624" y="150699"/>
                  </a:lnTo>
                  <a:lnTo>
                    <a:pt x="2351375" y="186653"/>
                  </a:lnTo>
                  <a:lnTo>
                    <a:pt x="2373120" y="225405"/>
                  </a:lnTo>
                  <a:lnTo>
                    <a:pt x="2390559" y="266652"/>
                  </a:lnTo>
                  <a:lnTo>
                    <a:pt x="2403389" y="310093"/>
                  </a:lnTo>
                  <a:lnTo>
                    <a:pt x="2411309" y="355426"/>
                  </a:lnTo>
                  <a:lnTo>
                    <a:pt x="2414016" y="402348"/>
                  </a:lnTo>
                  <a:lnTo>
                    <a:pt x="2414016" y="2089404"/>
                  </a:lnTo>
                  <a:lnTo>
                    <a:pt x="2411309" y="2136326"/>
                  </a:lnTo>
                  <a:lnTo>
                    <a:pt x="2403389" y="2181658"/>
                  </a:lnTo>
                  <a:lnTo>
                    <a:pt x="2390559" y="2225098"/>
                  </a:lnTo>
                  <a:lnTo>
                    <a:pt x="2373120" y="2266344"/>
                  </a:lnTo>
                  <a:lnTo>
                    <a:pt x="2351375" y="2305095"/>
                  </a:lnTo>
                  <a:lnTo>
                    <a:pt x="2325624" y="2341047"/>
                  </a:lnTo>
                  <a:lnTo>
                    <a:pt x="2296171" y="2373901"/>
                  </a:lnTo>
                  <a:lnTo>
                    <a:pt x="2263316" y="2403353"/>
                  </a:lnTo>
                  <a:lnTo>
                    <a:pt x="2227362" y="2429103"/>
                  </a:lnTo>
                  <a:lnTo>
                    <a:pt x="2188610" y="2450847"/>
                  </a:lnTo>
                  <a:lnTo>
                    <a:pt x="2147363" y="2468285"/>
                  </a:lnTo>
                  <a:lnTo>
                    <a:pt x="2103922" y="2481114"/>
                  </a:lnTo>
                  <a:lnTo>
                    <a:pt x="2058589" y="2489033"/>
                  </a:lnTo>
                  <a:lnTo>
                    <a:pt x="2011667" y="2491740"/>
                  </a:lnTo>
                  <a:lnTo>
                    <a:pt x="402348" y="2491740"/>
                  </a:lnTo>
                  <a:lnTo>
                    <a:pt x="355426" y="2489033"/>
                  </a:lnTo>
                  <a:lnTo>
                    <a:pt x="310093" y="2481114"/>
                  </a:lnTo>
                  <a:lnTo>
                    <a:pt x="266652" y="2468285"/>
                  </a:lnTo>
                  <a:lnTo>
                    <a:pt x="225405" y="2450847"/>
                  </a:lnTo>
                  <a:lnTo>
                    <a:pt x="186653" y="2429103"/>
                  </a:lnTo>
                  <a:lnTo>
                    <a:pt x="150699" y="2403353"/>
                  </a:lnTo>
                  <a:lnTo>
                    <a:pt x="117844" y="2373901"/>
                  </a:lnTo>
                  <a:lnTo>
                    <a:pt x="88391" y="2341047"/>
                  </a:lnTo>
                  <a:lnTo>
                    <a:pt x="62640" y="2305095"/>
                  </a:lnTo>
                  <a:lnTo>
                    <a:pt x="40895" y="2266344"/>
                  </a:lnTo>
                  <a:lnTo>
                    <a:pt x="23456" y="2225098"/>
                  </a:lnTo>
                  <a:lnTo>
                    <a:pt x="10626" y="2181658"/>
                  </a:lnTo>
                  <a:lnTo>
                    <a:pt x="2706" y="2136326"/>
                  </a:lnTo>
                  <a:lnTo>
                    <a:pt x="0" y="2089404"/>
                  </a:lnTo>
                  <a:lnTo>
                    <a:pt x="0" y="4023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85395" y="4459330"/>
            <a:ext cx="2025650" cy="8013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-635">
              <a:lnSpc>
                <a:spcPct val="91400"/>
              </a:lnSpc>
              <a:spcBef>
                <a:spcPts val="285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requires highly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specialized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and pricey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equipment.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73008" y="3953630"/>
            <a:ext cx="2224405" cy="1614805"/>
            <a:chOff x="8073008" y="3953630"/>
            <a:chExt cx="2224405" cy="1614805"/>
          </a:xfrm>
        </p:grpSpPr>
        <p:sp>
          <p:nvSpPr>
            <p:cNvPr id="18" name="object 18"/>
            <p:cNvSpPr/>
            <p:nvPr/>
          </p:nvSpPr>
          <p:spPr>
            <a:xfrm>
              <a:off x="8082533" y="3963155"/>
              <a:ext cx="2205355" cy="1595755"/>
            </a:xfrm>
            <a:custGeom>
              <a:avLst/>
              <a:gdLst/>
              <a:ahLst/>
              <a:cxnLst/>
              <a:rect l="l" t="t" r="r" b="b"/>
              <a:pathLst>
                <a:path w="2205354" h="1595754">
                  <a:moveTo>
                    <a:pt x="1939289" y="0"/>
                  </a:moveTo>
                  <a:lnTo>
                    <a:pt x="265938" y="0"/>
                  </a:lnTo>
                  <a:lnTo>
                    <a:pt x="218134" y="4284"/>
                  </a:lnTo>
                  <a:lnTo>
                    <a:pt x="173142" y="16639"/>
                  </a:lnTo>
                  <a:lnTo>
                    <a:pt x="131713" y="36311"/>
                  </a:lnTo>
                  <a:lnTo>
                    <a:pt x="94596" y="62549"/>
                  </a:lnTo>
                  <a:lnTo>
                    <a:pt x="62544" y="94604"/>
                  </a:lnTo>
                  <a:lnTo>
                    <a:pt x="36307" y="131722"/>
                  </a:lnTo>
                  <a:lnTo>
                    <a:pt x="16637" y="173153"/>
                  </a:lnTo>
                  <a:lnTo>
                    <a:pt x="4284" y="218147"/>
                  </a:lnTo>
                  <a:lnTo>
                    <a:pt x="0" y="265950"/>
                  </a:lnTo>
                  <a:lnTo>
                    <a:pt x="0" y="1329690"/>
                  </a:lnTo>
                  <a:lnTo>
                    <a:pt x="4284" y="1377493"/>
                  </a:lnTo>
                  <a:lnTo>
                    <a:pt x="16637" y="1422486"/>
                  </a:lnTo>
                  <a:lnTo>
                    <a:pt x="36307" y="1463918"/>
                  </a:lnTo>
                  <a:lnTo>
                    <a:pt x="62544" y="1501036"/>
                  </a:lnTo>
                  <a:lnTo>
                    <a:pt x="94596" y="1533090"/>
                  </a:lnTo>
                  <a:lnTo>
                    <a:pt x="131713" y="1559329"/>
                  </a:lnTo>
                  <a:lnTo>
                    <a:pt x="173142" y="1579001"/>
                  </a:lnTo>
                  <a:lnTo>
                    <a:pt x="218134" y="1591355"/>
                  </a:lnTo>
                  <a:lnTo>
                    <a:pt x="265938" y="1595640"/>
                  </a:lnTo>
                  <a:lnTo>
                    <a:pt x="1939289" y="1595640"/>
                  </a:lnTo>
                  <a:lnTo>
                    <a:pt x="1987093" y="1591355"/>
                  </a:lnTo>
                  <a:lnTo>
                    <a:pt x="2032085" y="1579001"/>
                  </a:lnTo>
                  <a:lnTo>
                    <a:pt x="2073514" y="1559329"/>
                  </a:lnTo>
                  <a:lnTo>
                    <a:pt x="2110631" y="1533090"/>
                  </a:lnTo>
                  <a:lnTo>
                    <a:pt x="2142683" y="1501036"/>
                  </a:lnTo>
                  <a:lnTo>
                    <a:pt x="2168920" y="1463918"/>
                  </a:lnTo>
                  <a:lnTo>
                    <a:pt x="2188590" y="1422486"/>
                  </a:lnTo>
                  <a:lnTo>
                    <a:pt x="2200943" y="1377493"/>
                  </a:lnTo>
                  <a:lnTo>
                    <a:pt x="2205228" y="1329690"/>
                  </a:lnTo>
                  <a:lnTo>
                    <a:pt x="2205228" y="265950"/>
                  </a:lnTo>
                  <a:lnTo>
                    <a:pt x="2200943" y="218147"/>
                  </a:lnTo>
                  <a:lnTo>
                    <a:pt x="2188590" y="173153"/>
                  </a:lnTo>
                  <a:lnTo>
                    <a:pt x="2168920" y="131722"/>
                  </a:lnTo>
                  <a:lnTo>
                    <a:pt x="2142683" y="94604"/>
                  </a:lnTo>
                  <a:lnTo>
                    <a:pt x="2110631" y="62549"/>
                  </a:lnTo>
                  <a:lnTo>
                    <a:pt x="2073514" y="36311"/>
                  </a:lnTo>
                  <a:lnTo>
                    <a:pt x="2032085" y="16639"/>
                  </a:lnTo>
                  <a:lnTo>
                    <a:pt x="1987093" y="4284"/>
                  </a:lnTo>
                  <a:lnTo>
                    <a:pt x="1939289" y="0"/>
                  </a:lnTo>
                  <a:close/>
                </a:path>
              </a:pathLst>
            </a:custGeom>
            <a:solidFill>
              <a:srgbClr val="7985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82533" y="3963155"/>
              <a:ext cx="2205355" cy="1595755"/>
            </a:xfrm>
            <a:custGeom>
              <a:avLst/>
              <a:gdLst/>
              <a:ahLst/>
              <a:cxnLst/>
              <a:rect l="l" t="t" r="r" b="b"/>
              <a:pathLst>
                <a:path w="2205354" h="1595754">
                  <a:moveTo>
                    <a:pt x="0" y="265950"/>
                  </a:moveTo>
                  <a:lnTo>
                    <a:pt x="4284" y="218147"/>
                  </a:lnTo>
                  <a:lnTo>
                    <a:pt x="16637" y="173153"/>
                  </a:lnTo>
                  <a:lnTo>
                    <a:pt x="36307" y="131722"/>
                  </a:lnTo>
                  <a:lnTo>
                    <a:pt x="62544" y="94604"/>
                  </a:lnTo>
                  <a:lnTo>
                    <a:pt x="94596" y="62549"/>
                  </a:lnTo>
                  <a:lnTo>
                    <a:pt x="131713" y="36311"/>
                  </a:lnTo>
                  <a:lnTo>
                    <a:pt x="173142" y="16639"/>
                  </a:lnTo>
                  <a:lnTo>
                    <a:pt x="218134" y="4284"/>
                  </a:lnTo>
                  <a:lnTo>
                    <a:pt x="265938" y="0"/>
                  </a:lnTo>
                  <a:lnTo>
                    <a:pt x="1939289" y="0"/>
                  </a:lnTo>
                  <a:lnTo>
                    <a:pt x="1987093" y="4284"/>
                  </a:lnTo>
                  <a:lnTo>
                    <a:pt x="2032085" y="16639"/>
                  </a:lnTo>
                  <a:lnTo>
                    <a:pt x="2073514" y="36311"/>
                  </a:lnTo>
                  <a:lnTo>
                    <a:pt x="2110631" y="62549"/>
                  </a:lnTo>
                  <a:lnTo>
                    <a:pt x="2142683" y="94604"/>
                  </a:lnTo>
                  <a:lnTo>
                    <a:pt x="2168920" y="131722"/>
                  </a:lnTo>
                  <a:lnTo>
                    <a:pt x="2188590" y="173153"/>
                  </a:lnTo>
                  <a:lnTo>
                    <a:pt x="2200943" y="218147"/>
                  </a:lnTo>
                  <a:lnTo>
                    <a:pt x="2205228" y="265950"/>
                  </a:lnTo>
                  <a:lnTo>
                    <a:pt x="2205228" y="1329690"/>
                  </a:lnTo>
                  <a:lnTo>
                    <a:pt x="2200943" y="1377493"/>
                  </a:lnTo>
                  <a:lnTo>
                    <a:pt x="2188590" y="1422486"/>
                  </a:lnTo>
                  <a:lnTo>
                    <a:pt x="2168920" y="1463918"/>
                  </a:lnTo>
                  <a:lnTo>
                    <a:pt x="2142683" y="1501036"/>
                  </a:lnTo>
                  <a:lnTo>
                    <a:pt x="2110631" y="1533090"/>
                  </a:lnTo>
                  <a:lnTo>
                    <a:pt x="2073514" y="1559329"/>
                  </a:lnTo>
                  <a:lnTo>
                    <a:pt x="2032085" y="1579001"/>
                  </a:lnTo>
                  <a:lnTo>
                    <a:pt x="1987093" y="1591355"/>
                  </a:lnTo>
                  <a:lnTo>
                    <a:pt x="1939289" y="1595640"/>
                  </a:lnTo>
                  <a:lnTo>
                    <a:pt x="265938" y="1595640"/>
                  </a:lnTo>
                  <a:lnTo>
                    <a:pt x="218134" y="1591355"/>
                  </a:lnTo>
                  <a:lnTo>
                    <a:pt x="173142" y="1579001"/>
                  </a:lnTo>
                  <a:lnTo>
                    <a:pt x="131713" y="1559329"/>
                  </a:lnTo>
                  <a:lnTo>
                    <a:pt x="94596" y="1533090"/>
                  </a:lnTo>
                  <a:lnTo>
                    <a:pt x="62544" y="1501036"/>
                  </a:lnTo>
                  <a:lnTo>
                    <a:pt x="36307" y="1463918"/>
                  </a:lnTo>
                  <a:lnTo>
                    <a:pt x="16637" y="1422486"/>
                  </a:lnTo>
                  <a:lnTo>
                    <a:pt x="4284" y="1377493"/>
                  </a:lnTo>
                  <a:lnTo>
                    <a:pt x="0" y="1329690"/>
                  </a:lnTo>
                  <a:lnTo>
                    <a:pt x="0" y="2659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263983" y="4332609"/>
            <a:ext cx="1840864" cy="8013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-1905">
              <a:lnSpc>
                <a:spcPct val="91400"/>
              </a:lnSpc>
              <a:spcBef>
                <a:spcPts val="285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companies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currently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it.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680" rIns="0" bIns="0" rtlCol="0" vert="horz">
            <a:spAutoFit/>
          </a:bodyPr>
          <a:lstStyle/>
          <a:p>
            <a:pPr marL="5987415" marR="5080">
              <a:lnSpc>
                <a:spcPts val="7200"/>
              </a:lnSpc>
              <a:spcBef>
                <a:spcPts val="1840"/>
              </a:spcBef>
            </a:pPr>
            <a:r>
              <a:rPr dirty="0" spc="-120"/>
              <a:t>10th</a:t>
            </a:r>
            <a:r>
              <a:rPr dirty="0" spc="-300"/>
              <a:t> </a:t>
            </a:r>
            <a:r>
              <a:rPr dirty="0" spc="-170"/>
              <a:t>Annual </a:t>
            </a:r>
            <a:r>
              <a:rPr dirty="0" spc="-1680"/>
              <a:t> </a:t>
            </a:r>
            <a:r>
              <a:rPr dirty="0" spc="-160"/>
              <a:t>Sleep </a:t>
            </a:r>
            <a:r>
              <a:rPr dirty="0" spc="-155"/>
              <a:t> </a:t>
            </a:r>
            <a:r>
              <a:rPr dirty="0" spc="-190"/>
              <a:t>Roundtable</a:t>
            </a:r>
          </a:p>
          <a:p>
            <a:pPr marL="5987415">
              <a:lnSpc>
                <a:spcPct val="100000"/>
              </a:lnSpc>
              <a:spcBef>
                <a:spcPts val="505"/>
              </a:spcBef>
            </a:pPr>
            <a:r>
              <a:rPr dirty="0" sz="3200" spc="-40">
                <a:hlinkClick r:id="rId2"/>
              </a:rPr>
              <a:t>www.SleepRoundtable.com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4" y="1411224"/>
            <a:ext cx="5462003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8000"/>
                </a:moveTo>
                <a:lnTo>
                  <a:pt x="1524000" y="68580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3999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5369" y="2238941"/>
            <a:ext cx="4906645" cy="2418715"/>
          </a:xfrm>
          <a:prstGeom prst="rect">
            <a:avLst/>
          </a:prstGeom>
        </p:spPr>
        <p:txBody>
          <a:bodyPr wrap="square" lIns="0" tIns="425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0"/>
              </a:spcBef>
            </a:pPr>
            <a:r>
              <a:rPr dirty="0" sz="8800" spc="-17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8800" spc="-28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800" spc="-18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8800" spc="-18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800" spc="-5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88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1190"/>
              </a:spcBef>
            </a:pPr>
            <a:r>
              <a:rPr dirty="0" u="sng" sz="32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Info@SleepDallas.com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3892" y="0"/>
            <a:ext cx="238171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8378" y="581799"/>
            <a:ext cx="300482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7630" marR="5080" indent="-7556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3300"/>
                </a:solidFill>
                <a:latin typeface="Arial Black"/>
                <a:cs typeface="Arial Black"/>
              </a:rPr>
              <a:t>History</a:t>
            </a:r>
            <a:r>
              <a:rPr dirty="0" sz="4400" spc="-120">
                <a:solidFill>
                  <a:srgbClr val="003300"/>
                </a:solidFill>
                <a:latin typeface="Arial Black"/>
                <a:cs typeface="Arial Black"/>
              </a:rPr>
              <a:t> </a:t>
            </a:r>
            <a:r>
              <a:rPr dirty="0" sz="4400">
                <a:solidFill>
                  <a:srgbClr val="003300"/>
                </a:solidFill>
                <a:latin typeface="Arial Black"/>
                <a:cs typeface="Arial Black"/>
              </a:rPr>
              <a:t>of </a:t>
            </a:r>
            <a:r>
              <a:rPr dirty="0" sz="4400" spc="-1455">
                <a:solidFill>
                  <a:srgbClr val="003300"/>
                </a:solidFill>
                <a:latin typeface="Arial Black"/>
                <a:cs typeface="Arial Black"/>
              </a:rPr>
              <a:t> </a:t>
            </a:r>
            <a:r>
              <a:rPr dirty="0" sz="4400">
                <a:solidFill>
                  <a:srgbClr val="003300"/>
                </a:solidFill>
                <a:latin typeface="Arial Black"/>
                <a:cs typeface="Arial Black"/>
              </a:rPr>
              <a:t>Cannabis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541" y="2320543"/>
            <a:ext cx="4676775" cy="297561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4965" marR="226695" indent="-342900">
              <a:lnSpc>
                <a:spcPts val="2110"/>
              </a:lnSpc>
              <a:spcBef>
                <a:spcPts val="605"/>
              </a:spcBef>
              <a:buClr>
                <a:srgbClr val="5F5F5F"/>
              </a:buClr>
              <a:buSzPct val="63636"/>
              <a:buFont typeface="Wingdings"/>
              <a:buChar char=""/>
              <a:tabLst>
                <a:tab pos="354965" algn="l"/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6000 </a:t>
            </a:r>
            <a:r>
              <a:rPr dirty="0" sz="2200" spc="-10">
                <a:latin typeface="Arial"/>
                <a:cs typeface="Arial"/>
              </a:rPr>
              <a:t>BC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– Cannabis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seeds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used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as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food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 China</a:t>
            </a:r>
            <a:endParaRPr sz="2200">
              <a:latin typeface="Arial"/>
              <a:cs typeface="Arial"/>
            </a:endParaRPr>
          </a:p>
          <a:p>
            <a:pPr marL="354965" marR="86360" indent="-342900">
              <a:lnSpc>
                <a:spcPts val="2110"/>
              </a:lnSpc>
              <a:spcBef>
                <a:spcPts val="535"/>
              </a:spcBef>
              <a:buClr>
                <a:srgbClr val="5F5F5F"/>
              </a:buClr>
              <a:buSzPct val="63636"/>
              <a:buFont typeface="Wingdings"/>
              <a:buChar char=""/>
              <a:tabLst>
                <a:tab pos="354965" algn="l"/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4000</a:t>
            </a:r>
            <a:r>
              <a:rPr dirty="0" sz="2200" spc="-10">
                <a:latin typeface="Arial"/>
                <a:cs typeface="Arial"/>
              </a:rPr>
              <a:t> BC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– Textiles made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of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hemp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 China</a:t>
            </a:r>
            <a:endParaRPr sz="2200">
              <a:latin typeface="Arial"/>
              <a:cs typeface="Arial"/>
            </a:endParaRPr>
          </a:p>
          <a:p>
            <a:pPr marL="354965" marR="22225" indent="-342900">
              <a:lnSpc>
                <a:spcPts val="2110"/>
              </a:lnSpc>
              <a:spcBef>
                <a:spcPts val="530"/>
              </a:spcBef>
              <a:buClr>
                <a:srgbClr val="5F5F5F"/>
              </a:buClr>
              <a:buSzPct val="63636"/>
              <a:buFont typeface="Wingdings"/>
              <a:buChar char=""/>
              <a:tabLst>
                <a:tab pos="354965" algn="l"/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2727 </a:t>
            </a:r>
            <a:r>
              <a:rPr dirty="0" sz="2200" spc="-10">
                <a:latin typeface="Arial"/>
                <a:cs typeface="Arial"/>
              </a:rPr>
              <a:t>BC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–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first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recorded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medicinal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use in Chinese Pharmacopoeia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ts val="2110"/>
              </a:lnSpc>
              <a:spcBef>
                <a:spcPts val="535"/>
              </a:spcBef>
              <a:buClr>
                <a:srgbClr val="5F5F5F"/>
              </a:buClr>
              <a:buSzPct val="63636"/>
              <a:buFont typeface="Wingdings"/>
              <a:buChar char=""/>
              <a:tabLst>
                <a:tab pos="354965" algn="l"/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1400 </a:t>
            </a:r>
            <a:r>
              <a:rPr dirty="0" sz="2200" spc="-10">
                <a:latin typeface="Arial"/>
                <a:cs typeface="Arial"/>
              </a:rPr>
              <a:t>BC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to </a:t>
            </a:r>
            <a:r>
              <a:rPr dirty="0" sz="2200" spc="-10">
                <a:latin typeface="Arial"/>
                <a:cs typeface="Arial"/>
              </a:rPr>
              <a:t>AD</a:t>
            </a:r>
            <a:r>
              <a:rPr dirty="0" sz="2200" spc="-5">
                <a:latin typeface="Arial"/>
                <a:cs typeface="Arial"/>
              </a:rPr>
              <a:t> –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trade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moves </a:t>
            </a:r>
            <a:r>
              <a:rPr dirty="0" sz="2200" spc="-5">
                <a:latin typeface="Arial"/>
                <a:cs typeface="Arial"/>
              </a:rPr>
              <a:t> product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through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India, 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Mediterranean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countries, Europe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–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numerous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medicinal uses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reported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57" y="801550"/>
            <a:ext cx="472567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75">
                <a:solidFill>
                  <a:srgbClr val="764658"/>
                </a:solidFill>
              </a:rPr>
              <a:t>W</a:t>
            </a:r>
            <a:r>
              <a:rPr dirty="0" sz="5400" spc="-160">
                <a:solidFill>
                  <a:srgbClr val="764658"/>
                </a:solidFill>
              </a:rPr>
              <a:t>h</a:t>
            </a:r>
            <a:r>
              <a:rPr dirty="0" sz="5400" spc="-204">
                <a:solidFill>
                  <a:srgbClr val="764658"/>
                </a:solidFill>
              </a:rPr>
              <a:t>a</a:t>
            </a:r>
            <a:r>
              <a:rPr dirty="0" sz="5400" spc="-35">
                <a:solidFill>
                  <a:srgbClr val="764658"/>
                </a:solidFill>
              </a:rPr>
              <a:t>t</a:t>
            </a:r>
            <a:r>
              <a:rPr dirty="0" sz="5400" spc="-245">
                <a:solidFill>
                  <a:srgbClr val="764658"/>
                </a:solidFill>
              </a:rPr>
              <a:t> </a:t>
            </a:r>
            <a:r>
              <a:rPr dirty="0" sz="5400" spc="-175">
                <a:solidFill>
                  <a:srgbClr val="764658"/>
                </a:solidFill>
              </a:rPr>
              <a:t>i</a:t>
            </a:r>
            <a:r>
              <a:rPr dirty="0" sz="5400" spc="-25">
                <a:solidFill>
                  <a:srgbClr val="764658"/>
                </a:solidFill>
              </a:rPr>
              <a:t>s</a:t>
            </a:r>
            <a:r>
              <a:rPr dirty="0" sz="5400" spc="-240">
                <a:solidFill>
                  <a:srgbClr val="764658"/>
                </a:solidFill>
              </a:rPr>
              <a:t> </a:t>
            </a:r>
            <a:r>
              <a:rPr dirty="0" sz="5400" spc="-165">
                <a:solidFill>
                  <a:srgbClr val="764658"/>
                </a:solidFill>
              </a:rPr>
              <a:t>th</a:t>
            </a:r>
            <a:r>
              <a:rPr dirty="0" sz="5400" spc="-150">
                <a:solidFill>
                  <a:srgbClr val="764658"/>
                </a:solidFill>
              </a:rPr>
              <a:t>i</a:t>
            </a:r>
            <a:r>
              <a:rPr dirty="0" sz="5400" spc="-25">
                <a:solidFill>
                  <a:srgbClr val="764658"/>
                </a:solidFill>
              </a:rPr>
              <a:t>s</a:t>
            </a:r>
            <a:r>
              <a:rPr dirty="0" sz="5400" spc="-240">
                <a:solidFill>
                  <a:srgbClr val="764658"/>
                </a:solidFill>
              </a:rPr>
              <a:t> </a:t>
            </a:r>
            <a:r>
              <a:rPr dirty="0" sz="5400" spc="-150">
                <a:solidFill>
                  <a:srgbClr val="764658"/>
                </a:solidFill>
              </a:rPr>
              <a:t>dr</a:t>
            </a:r>
            <a:r>
              <a:rPr dirty="0" sz="5400" spc="-135">
                <a:solidFill>
                  <a:srgbClr val="764658"/>
                </a:solidFill>
              </a:rPr>
              <a:t>ug?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201571" y="1866918"/>
            <a:ext cx="4450715" cy="3605529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Derived</a:t>
            </a:r>
            <a:r>
              <a:rPr dirty="0" sz="20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dirty="0" sz="20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plant</a:t>
            </a:r>
            <a:endParaRPr sz="2000">
              <a:latin typeface="Calibri"/>
              <a:cs typeface="Calibri"/>
            </a:endParaRPr>
          </a:p>
          <a:p>
            <a:pPr marL="12700" marR="100965">
              <a:lnSpc>
                <a:spcPts val="2039"/>
              </a:lnSpc>
              <a:spcBef>
                <a:spcPts val="1305"/>
              </a:spcBef>
            </a:pP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Folk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remedy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thousands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years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before </a:t>
            </a:r>
            <a:r>
              <a:rPr dirty="0" sz="2000" spc="-43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scientists</a:t>
            </a:r>
            <a:r>
              <a:rPr dirty="0" sz="20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realized</a:t>
            </a:r>
            <a:r>
              <a:rPr dirty="0" sz="20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dirty="0" sz="20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potential</a:t>
            </a:r>
            <a:endParaRPr sz="2000">
              <a:latin typeface="Calibri"/>
              <a:cs typeface="Calibri"/>
            </a:endParaRPr>
          </a:p>
          <a:p>
            <a:pPr marL="12700" marR="183515">
              <a:lnSpc>
                <a:spcPts val="2039"/>
              </a:lnSpc>
              <a:spcBef>
                <a:spcPts val="1295"/>
              </a:spcBef>
            </a:pP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Reduces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pre-eclampsia</a:t>
            </a:r>
            <a:r>
              <a:rPr dirty="0" sz="20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pregnant </a:t>
            </a:r>
            <a:r>
              <a:rPr dirty="0" sz="2000" spc="-43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mothers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Adjunct</a:t>
            </a:r>
            <a:r>
              <a:rPr dirty="0" sz="20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treatment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0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schizophrenia</a:t>
            </a:r>
            <a:endParaRPr sz="2000">
              <a:latin typeface="Calibri"/>
              <a:cs typeface="Calibri"/>
            </a:endParaRPr>
          </a:p>
          <a:p>
            <a:pPr marL="12700" marR="737870">
              <a:lnSpc>
                <a:spcPts val="2039"/>
              </a:lnSpc>
              <a:spcBef>
                <a:spcPts val="1305"/>
              </a:spcBef>
            </a:pP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broad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explained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anti- </a:t>
            </a:r>
            <a:r>
              <a:rPr dirty="0" sz="2000" spc="-4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inflammatory</a:t>
            </a:r>
            <a:r>
              <a:rPr dirty="0" sz="20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Calibri"/>
                <a:cs typeface="Calibri"/>
              </a:rPr>
              <a:t>effects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39"/>
              </a:lnSpc>
              <a:spcBef>
                <a:spcPts val="1295"/>
              </a:spcBef>
            </a:pP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Calibri"/>
                <a:cs typeface="Calibri"/>
              </a:rPr>
              <a:t>low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doses,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reduces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stroke</a:t>
            </a:r>
            <a:r>
              <a:rPr dirty="0" sz="20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dirty="0" sz="2000" spc="-43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Calibri"/>
                <a:cs typeface="Calibri"/>
              </a:rPr>
              <a:t>heart</a:t>
            </a:r>
            <a:r>
              <a:rPr dirty="0" sz="20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Calibri"/>
                <a:cs typeface="Calibri"/>
              </a:rPr>
              <a:t>attack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2190" y="3148076"/>
            <a:ext cx="59055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>
                <a:solidFill>
                  <a:srgbClr val="252525"/>
                </a:solidFill>
                <a:latin typeface="Calibri"/>
                <a:cs typeface="Calibri"/>
              </a:rPr>
              <a:t>?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2463" y="1469961"/>
            <a:ext cx="2708275" cy="36709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9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5200" spc="-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5200" spc="-1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5200" spc="-25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dirty="0" sz="52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50">
                <a:solidFill>
                  <a:srgbClr val="FFFFFF"/>
                </a:solidFill>
                <a:latin typeface="Calibri"/>
                <a:cs typeface="Calibri"/>
              </a:rPr>
              <a:t>discover </a:t>
            </a:r>
            <a:r>
              <a:rPr dirty="0" sz="52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opioid </a:t>
            </a:r>
            <a:r>
              <a:rPr dirty="0" sz="52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2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ece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5200" spc="-2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2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200" spc="-5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2209" y="680081"/>
            <a:ext cx="4710430" cy="2647950"/>
            <a:chOff x="5482209" y="680081"/>
            <a:chExt cx="4710430" cy="2647950"/>
          </a:xfrm>
        </p:grpSpPr>
        <p:sp>
          <p:nvSpPr>
            <p:cNvPr id="5" name="object 5"/>
            <p:cNvSpPr/>
            <p:nvPr/>
          </p:nvSpPr>
          <p:spPr>
            <a:xfrm>
              <a:off x="5491734" y="689606"/>
              <a:ext cx="4691380" cy="2628900"/>
            </a:xfrm>
            <a:custGeom>
              <a:avLst/>
              <a:gdLst/>
              <a:ahLst/>
              <a:cxnLst/>
              <a:rect l="l" t="t" r="r" b="b"/>
              <a:pathLst>
                <a:path w="4691380" h="2628900">
                  <a:moveTo>
                    <a:pt x="4252709" y="0"/>
                  </a:moveTo>
                  <a:lnTo>
                    <a:pt x="438162" y="0"/>
                  </a:lnTo>
                  <a:lnTo>
                    <a:pt x="390418" y="2571"/>
                  </a:lnTo>
                  <a:lnTo>
                    <a:pt x="344164" y="10106"/>
                  </a:lnTo>
                  <a:lnTo>
                    <a:pt x="299666" y="22338"/>
                  </a:lnTo>
                  <a:lnTo>
                    <a:pt x="257192" y="38999"/>
                  </a:lnTo>
                  <a:lnTo>
                    <a:pt x="217010" y="59823"/>
                  </a:lnTo>
                  <a:lnTo>
                    <a:pt x="179386" y="84541"/>
                  </a:lnTo>
                  <a:lnTo>
                    <a:pt x="144587" y="112887"/>
                  </a:lnTo>
                  <a:lnTo>
                    <a:pt x="112882" y="144592"/>
                  </a:lnTo>
                  <a:lnTo>
                    <a:pt x="84537" y="179391"/>
                  </a:lnTo>
                  <a:lnTo>
                    <a:pt x="59820" y="217015"/>
                  </a:lnTo>
                  <a:lnTo>
                    <a:pt x="38997" y="257198"/>
                  </a:lnTo>
                  <a:lnTo>
                    <a:pt x="22337" y="299671"/>
                  </a:lnTo>
                  <a:lnTo>
                    <a:pt x="10105" y="344167"/>
                  </a:lnTo>
                  <a:lnTo>
                    <a:pt x="2570" y="390420"/>
                  </a:lnTo>
                  <a:lnTo>
                    <a:pt x="0" y="438162"/>
                  </a:lnTo>
                  <a:lnTo>
                    <a:pt x="0" y="2190749"/>
                  </a:lnTo>
                  <a:lnTo>
                    <a:pt x="2570" y="2238491"/>
                  </a:lnTo>
                  <a:lnTo>
                    <a:pt x="10105" y="2284744"/>
                  </a:lnTo>
                  <a:lnTo>
                    <a:pt x="22337" y="2329240"/>
                  </a:lnTo>
                  <a:lnTo>
                    <a:pt x="38997" y="2371712"/>
                  </a:lnTo>
                  <a:lnTo>
                    <a:pt x="59820" y="2411893"/>
                  </a:lnTo>
                  <a:lnTo>
                    <a:pt x="84537" y="2449516"/>
                  </a:lnTo>
                  <a:lnTo>
                    <a:pt x="112882" y="2484314"/>
                  </a:lnTo>
                  <a:lnTo>
                    <a:pt x="144587" y="2516018"/>
                  </a:lnTo>
                  <a:lnTo>
                    <a:pt x="179386" y="2544363"/>
                  </a:lnTo>
                  <a:lnTo>
                    <a:pt x="217010" y="2569080"/>
                  </a:lnTo>
                  <a:lnTo>
                    <a:pt x="257192" y="2589902"/>
                  </a:lnTo>
                  <a:lnTo>
                    <a:pt x="299666" y="2606563"/>
                  </a:lnTo>
                  <a:lnTo>
                    <a:pt x="344164" y="2618794"/>
                  </a:lnTo>
                  <a:lnTo>
                    <a:pt x="390418" y="2626329"/>
                  </a:lnTo>
                  <a:lnTo>
                    <a:pt x="438162" y="2628899"/>
                  </a:lnTo>
                  <a:lnTo>
                    <a:pt x="4252709" y="2628899"/>
                  </a:lnTo>
                  <a:lnTo>
                    <a:pt x="4300453" y="2626329"/>
                  </a:lnTo>
                  <a:lnTo>
                    <a:pt x="4346707" y="2618794"/>
                  </a:lnTo>
                  <a:lnTo>
                    <a:pt x="4391205" y="2606563"/>
                  </a:lnTo>
                  <a:lnTo>
                    <a:pt x="4433679" y="2589902"/>
                  </a:lnTo>
                  <a:lnTo>
                    <a:pt x="4473861" y="2569080"/>
                  </a:lnTo>
                  <a:lnTo>
                    <a:pt x="4511485" y="2544363"/>
                  </a:lnTo>
                  <a:lnTo>
                    <a:pt x="4546284" y="2516018"/>
                  </a:lnTo>
                  <a:lnTo>
                    <a:pt x="4577989" y="2484314"/>
                  </a:lnTo>
                  <a:lnTo>
                    <a:pt x="4606334" y="2449516"/>
                  </a:lnTo>
                  <a:lnTo>
                    <a:pt x="4631051" y="2411893"/>
                  </a:lnTo>
                  <a:lnTo>
                    <a:pt x="4651874" y="2371712"/>
                  </a:lnTo>
                  <a:lnTo>
                    <a:pt x="4668534" y="2329240"/>
                  </a:lnTo>
                  <a:lnTo>
                    <a:pt x="4680766" y="2284744"/>
                  </a:lnTo>
                  <a:lnTo>
                    <a:pt x="4688301" y="2238491"/>
                  </a:lnTo>
                  <a:lnTo>
                    <a:pt x="4690872" y="2190749"/>
                  </a:lnTo>
                  <a:lnTo>
                    <a:pt x="4690872" y="438162"/>
                  </a:lnTo>
                  <a:lnTo>
                    <a:pt x="4688301" y="390420"/>
                  </a:lnTo>
                  <a:lnTo>
                    <a:pt x="4680766" y="344167"/>
                  </a:lnTo>
                  <a:lnTo>
                    <a:pt x="4668534" y="299671"/>
                  </a:lnTo>
                  <a:lnTo>
                    <a:pt x="4651874" y="257198"/>
                  </a:lnTo>
                  <a:lnTo>
                    <a:pt x="4631051" y="217015"/>
                  </a:lnTo>
                  <a:lnTo>
                    <a:pt x="4606334" y="179391"/>
                  </a:lnTo>
                  <a:lnTo>
                    <a:pt x="4577989" y="144592"/>
                  </a:lnTo>
                  <a:lnTo>
                    <a:pt x="4546284" y="112887"/>
                  </a:lnTo>
                  <a:lnTo>
                    <a:pt x="4511485" y="84541"/>
                  </a:lnTo>
                  <a:lnTo>
                    <a:pt x="4473861" y="59823"/>
                  </a:lnTo>
                  <a:lnTo>
                    <a:pt x="4433679" y="38999"/>
                  </a:lnTo>
                  <a:lnTo>
                    <a:pt x="4391205" y="22338"/>
                  </a:lnTo>
                  <a:lnTo>
                    <a:pt x="4346707" y="10106"/>
                  </a:lnTo>
                  <a:lnTo>
                    <a:pt x="4300453" y="2571"/>
                  </a:lnTo>
                  <a:lnTo>
                    <a:pt x="4252709" y="0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91734" y="689606"/>
              <a:ext cx="4691380" cy="2628900"/>
            </a:xfrm>
            <a:custGeom>
              <a:avLst/>
              <a:gdLst/>
              <a:ahLst/>
              <a:cxnLst/>
              <a:rect l="l" t="t" r="r" b="b"/>
              <a:pathLst>
                <a:path w="4691380" h="2628900">
                  <a:moveTo>
                    <a:pt x="0" y="438162"/>
                  </a:moveTo>
                  <a:lnTo>
                    <a:pt x="2570" y="390420"/>
                  </a:lnTo>
                  <a:lnTo>
                    <a:pt x="10105" y="344167"/>
                  </a:lnTo>
                  <a:lnTo>
                    <a:pt x="22337" y="299671"/>
                  </a:lnTo>
                  <a:lnTo>
                    <a:pt x="38997" y="257198"/>
                  </a:lnTo>
                  <a:lnTo>
                    <a:pt x="59820" y="217015"/>
                  </a:lnTo>
                  <a:lnTo>
                    <a:pt x="84537" y="179391"/>
                  </a:lnTo>
                  <a:lnTo>
                    <a:pt x="112882" y="144592"/>
                  </a:lnTo>
                  <a:lnTo>
                    <a:pt x="144587" y="112887"/>
                  </a:lnTo>
                  <a:lnTo>
                    <a:pt x="179386" y="84541"/>
                  </a:lnTo>
                  <a:lnTo>
                    <a:pt x="217010" y="59823"/>
                  </a:lnTo>
                  <a:lnTo>
                    <a:pt x="257192" y="38999"/>
                  </a:lnTo>
                  <a:lnTo>
                    <a:pt x="299666" y="22338"/>
                  </a:lnTo>
                  <a:lnTo>
                    <a:pt x="344164" y="10106"/>
                  </a:lnTo>
                  <a:lnTo>
                    <a:pt x="390418" y="2571"/>
                  </a:lnTo>
                  <a:lnTo>
                    <a:pt x="438162" y="0"/>
                  </a:lnTo>
                  <a:lnTo>
                    <a:pt x="4252709" y="0"/>
                  </a:lnTo>
                  <a:lnTo>
                    <a:pt x="4300453" y="2571"/>
                  </a:lnTo>
                  <a:lnTo>
                    <a:pt x="4346707" y="10106"/>
                  </a:lnTo>
                  <a:lnTo>
                    <a:pt x="4391205" y="22338"/>
                  </a:lnTo>
                  <a:lnTo>
                    <a:pt x="4433679" y="38999"/>
                  </a:lnTo>
                  <a:lnTo>
                    <a:pt x="4473861" y="59823"/>
                  </a:lnTo>
                  <a:lnTo>
                    <a:pt x="4511485" y="84541"/>
                  </a:lnTo>
                  <a:lnTo>
                    <a:pt x="4546284" y="112887"/>
                  </a:lnTo>
                  <a:lnTo>
                    <a:pt x="4577989" y="144592"/>
                  </a:lnTo>
                  <a:lnTo>
                    <a:pt x="4606334" y="179391"/>
                  </a:lnTo>
                  <a:lnTo>
                    <a:pt x="4631051" y="217015"/>
                  </a:lnTo>
                  <a:lnTo>
                    <a:pt x="4651874" y="257198"/>
                  </a:lnTo>
                  <a:lnTo>
                    <a:pt x="4668534" y="299671"/>
                  </a:lnTo>
                  <a:lnTo>
                    <a:pt x="4680766" y="344167"/>
                  </a:lnTo>
                  <a:lnTo>
                    <a:pt x="4688301" y="390420"/>
                  </a:lnTo>
                  <a:lnTo>
                    <a:pt x="4690872" y="438162"/>
                  </a:lnTo>
                  <a:lnTo>
                    <a:pt x="4690872" y="2190749"/>
                  </a:lnTo>
                  <a:lnTo>
                    <a:pt x="4688301" y="2238491"/>
                  </a:lnTo>
                  <a:lnTo>
                    <a:pt x="4680766" y="2284744"/>
                  </a:lnTo>
                  <a:lnTo>
                    <a:pt x="4668534" y="2329240"/>
                  </a:lnTo>
                  <a:lnTo>
                    <a:pt x="4651874" y="2371712"/>
                  </a:lnTo>
                  <a:lnTo>
                    <a:pt x="4631051" y="2411893"/>
                  </a:lnTo>
                  <a:lnTo>
                    <a:pt x="4606334" y="2449516"/>
                  </a:lnTo>
                  <a:lnTo>
                    <a:pt x="4577989" y="2484314"/>
                  </a:lnTo>
                  <a:lnTo>
                    <a:pt x="4546284" y="2516018"/>
                  </a:lnTo>
                  <a:lnTo>
                    <a:pt x="4511485" y="2544363"/>
                  </a:lnTo>
                  <a:lnTo>
                    <a:pt x="4473861" y="2569080"/>
                  </a:lnTo>
                  <a:lnTo>
                    <a:pt x="4433679" y="2589902"/>
                  </a:lnTo>
                  <a:lnTo>
                    <a:pt x="4391205" y="2606563"/>
                  </a:lnTo>
                  <a:lnTo>
                    <a:pt x="4346707" y="2618794"/>
                  </a:lnTo>
                  <a:lnTo>
                    <a:pt x="4300453" y="2626329"/>
                  </a:lnTo>
                  <a:lnTo>
                    <a:pt x="4252709" y="2628899"/>
                  </a:lnTo>
                  <a:lnTo>
                    <a:pt x="438162" y="2628899"/>
                  </a:lnTo>
                  <a:lnTo>
                    <a:pt x="390418" y="2626329"/>
                  </a:lnTo>
                  <a:lnTo>
                    <a:pt x="344164" y="2618794"/>
                  </a:lnTo>
                  <a:lnTo>
                    <a:pt x="299666" y="2606563"/>
                  </a:lnTo>
                  <a:lnTo>
                    <a:pt x="257192" y="2589902"/>
                  </a:lnTo>
                  <a:lnTo>
                    <a:pt x="217010" y="2569080"/>
                  </a:lnTo>
                  <a:lnTo>
                    <a:pt x="179386" y="2544363"/>
                  </a:lnTo>
                  <a:lnTo>
                    <a:pt x="144587" y="2516018"/>
                  </a:lnTo>
                  <a:lnTo>
                    <a:pt x="112882" y="2484314"/>
                  </a:lnTo>
                  <a:lnTo>
                    <a:pt x="84537" y="2449516"/>
                  </a:lnTo>
                  <a:lnTo>
                    <a:pt x="59820" y="2411893"/>
                  </a:lnTo>
                  <a:lnTo>
                    <a:pt x="38997" y="2371712"/>
                  </a:lnTo>
                  <a:lnTo>
                    <a:pt x="22337" y="2329240"/>
                  </a:lnTo>
                  <a:lnTo>
                    <a:pt x="10105" y="2284744"/>
                  </a:lnTo>
                  <a:lnTo>
                    <a:pt x="2570" y="2238491"/>
                  </a:lnTo>
                  <a:lnTo>
                    <a:pt x="0" y="2190749"/>
                  </a:lnTo>
                  <a:lnTo>
                    <a:pt x="0" y="4381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84978" y="1233280"/>
            <a:ext cx="3570604" cy="139827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5160"/>
              </a:lnSpc>
              <a:spcBef>
                <a:spcPts val="675"/>
              </a:spcBef>
            </a:pPr>
            <a:r>
              <a:rPr dirty="0" sz="4700" spc="-65"/>
              <a:t>Poppy</a:t>
            </a:r>
            <a:r>
              <a:rPr dirty="0" sz="4700" spc="-40"/>
              <a:t> </a:t>
            </a:r>
            <a:r>
              <a:rPr dirty="0" sz="4700" spc="-60"/>
              <a:t>flowers </a:t>
            </a:r>
            <a:r>
              <a:rPr dirty="0" sz="4700" spc="-55"/>
              <a:t> </a:t>
            </a:r>
            <a:r>
              <a:rPr dirty="0" sz="4700" spc="-30"/>
              <a:t>and</a:t>
            </a:r>
            <a:r>
              <a:rPr dirty="0" sz="4700" spc="-50"/>
              <a:t> </a:t>
            </a:r>
            <a:r>
              <a:rPr dirty="0" sz="4700" spc="-35"/>
              <a:t>opium</a:t>
            </a:r>
            <a:r>
              <a:rPr dirty="0" sz="4700" spc="-50"/>
              <a:t> </a:t>
            </a:r>
            <a:r>
              <a:rPr dirty="0" sz="4700" spc="-20"/>
              <a:t>use</a:t>
            </a:r>
            <a:endParaRPr sz="4700"/>
          </a:p>
        </p:txBody>
      </p:sp>
      <p:grpSp>
        <p:nvGrpSpPr>
          <p:cNvPr id="8" name="object 8"/>
          <p:cNvGrpSpPr/>
          <p:nvPr/>
        </p:nvGrpSpPr>
        <p:grpSpPr>
          <a:xfrm>
            <a:off x="5482209" y="3444617"/>
            <a:ext cx="4710430" cy="2647950"/>
            <a:chOff x="5482209" y="3444617"/>
            <a:chExt cx="4710430" cy="2647950"/>
          </a:xfrm>
        </p:grpSpPr>
        <p:sp>
          <p:nvSpPr>
            <p:cNvPr id="9" name="object 9"/>
            <p:cNvSpPr/>
            <p:nvPr/>
          </p:nvSpPr>
          <p:spPr>
            <a:xfrm>
              <a:off x="5491734" y="3454142"/>
              <a:ext cx="4691380" cy="2628900"/>
            </a:xfrm>
            <a:custGeom>
              <a:avLst/>
              <a:gdLst/>
              <a:ahLst/>
              <a:cxnLst/>
              <a:rect l="l" t="t" r="r" b="b"/>
              <a:pathLst>
                <a:path w="4691380" h="2628900">
                  <a:moveTo>
                    <a:pt x="4252709" y="0"/>
                  </a:moveTo>
                  <a:lnTo>
                    <a:pt x="438162" y="0"/>
                  </a:lnTo>
                  <a:lnTo>
                    <a:pt x="390418" y="2571"/>
                  </a:lnTo>
                  <a:lnTo>
                    <a:pt x="344164" y="10106"/>
                  </a:lnTo>
                  <a:lnTo>
                    <a:pt x="299666" y="22338"/>
                  </a:lnTo>
                  <a:lnTo>
                    <a:pt x="257192" y="38999"/>
                  </a:lnTo>
                  <a:lnTo>
                    <a:pt x="217010" y="59823"/>
                  </a:lnTo>
                  <a:lnTo>
                    <a:pt x="179386" y="84541"/>
                  </a:lnTo>
                  <a:lnTo>
                    <a:pt x="144587" y="112887"/>
                  </a:lnTo>
                  <a:lnTo>
                    <a:pt x="112882" y="144592"/>
                  </a:lnTo>
                  <a:lnTo>
                    <a:pt x="84537" y="179391"/>
                  </a:lnTo>
                  <a:lnTo>
                    <a:pt x="59820" y="217015"/>
                  </a:lnTo>
                  <a:lnTo>
                    <a:pt x="38997" y="257198"/>
                  </a:lnTo>
                  <a:lnTo>
                    <a:pt x="22337" y="299671"/>
                  </a:lnTo>
                  <a:lnTo>
                    <a:pt x="10105" y="344167"/>
                  </a:lnTo>
                  <a:lnTo>
                    <a:pt x="2570" y="390420"/>
                  </a:lnTo>
                  <a:lnTo>
                    <a:pt x="0" y="438162"/>
                  </a:lnTo>
                  <a:lnTo>
                    <a:pt x="0" y="2190749"/>
                  </a:lnTo>
                  <a:lnTo>
                    <a:pt x="2570" y="2238491"/>
                  </a:lnTo>
                  <a:lnTo>
                    <a:pt x="10105" y="2284744"/>
                  </a:lnTo>
                  <a:lnTo>
                    <a:pt x="22337" y="2329240"/>
                  </a:lnTo>
                  <a:lnTo>
                    <a:pt x="38997" y="2371712"/>
                  </a:lnTo>
                  <a:lnTo>
                    <a:pt x="59820" y="2411893"/>
                  </a:lnTo>
                  <a:lnTo>
                    <a:pt x="84537" y="2449516"/>
                  </a:lnTo>
                  <a:lnTo>
                    <a:pt x="112882" y="2484314"/>
                  </a:lnTo>
                  <a:lnTo>
                    <a:pt x="144587" y="2516018"/>
                  </a:lnTo>
                  <a:lnTo>
                    <a:pt x="179386" y="2544363"/>
                  </a:lnTo>
                  <a:lnTo>
                    <a:pt x="217010" y="2569080"/>
                  </a:lnTo>
                  <a:lnTo>
                    <a:pt x="257192" y="2589902"/>
                  </a:lnTo>
                  <a:lnTo>
                    <a:pt x="299666" y="2606563"/>
                  </a:lnTo>
                  <a:lnTo>
                    <a:pt x="344164" y="2618794"/>
                  </a:lnTo>
                  <a:lnTo>
                    <a:pt x="390418" y="2626329"/>
                  </a:lnTo>
                  <a:lnTo>
                    <a:pt x="438162" y="2628899"/>
                  </a:lnTo>
                  <a:lnTo>
                    <a:pt x="4252709" y="2628899"/>
                  </a:lnTo>
                  <a:lnTo>
                    <a:pt x="4300453" y="2626329"/>
                  </a:lnTo>
                  <a:lnTo>
                    <a:pt x="4346707" y="2618794"/>
                  </a:lnTo>
                  <a:lnTo>
                    <a:pt x="4391205" y="2606563"/>
                  </a:lnTo>
                  <a:lnTo>
                    <a:pt x="4433679" y="2589902"/>
                  </a:lnTo>
                  <a:lnTo>
                    <a:pt x="4473861" y="2569080"/>
                  </a:lnTo>
                  <a:lnTo>
                    <a:pt x="4511485" y="2544363"/>
                  </a:lnTo>
                  <a:lnTo>
                    <a:pt x="4546284" y="2516018"/>
                  </a:lnTo>
                  <a:lnTo>
                    <a:pt x="4577989" y="2484314"/>
                  </a:lnTo>
                  <a:lnTo>
                    <a:pt x="4606334" y="2449516"/>
                  </a:lnTo>
                  <a:lnTo>
                    <a:pt x="4631051" y="2411893"/>
                  </a:lnTo>
                  <a:lnTo>
                    <a:pt x="4651874" y="2371712"/>
                  </a:lnTo>
                  <a:lnTo>
                    <a:pt x="4668534" y="2329240"/>
                  </a:lnTo>
                  <a:lnTo>
                    <a:pt x="4680766" y="2284744"/>
                  </a:lnTo>
                  <a:lnTo>
                    <a:pt x="4688301" y="2238491"/>
                  </a:lnTo>
                  <a:lnTo>
                    <a:pt x="4690872" y="2190749"/>
                  </a:lnTo>
                  <a:lnTo>
                    <a:pt x="4690872" y="438162"/>
                  </a:lnTo>
                  <a:lnTo>
                    <a:pt x="4688301" y="390420"/>
                  </a:lnTo>
                  <a:lnTo>
                    <a:pt x="4680766" y="344167"/>
                  </a:lnTo>
                  <a:lnTo>
                    <a:pt x="4668534" y="299671"/>
                  </a:lnTo>
                  <a:lnTo>
                    <a:pt x="4651874" y="257198"/>
                  </a:lnTo>
                  <a:lnTo>
                    <a:pt x="4631051" y="217015"/>
                  </a:lnTo>
                  <a:lnTo>
                    <a:pt x="4606334" y="179391"/>
                  </a:lnTo>
                  <a:lnTo>
                    <a:pt x="4577989" y="144592"/>
                  </a:lnTo>
                  <a:lnTo>
                    <a:pt x="4546284" y="112887"/>
                  </a:lnTo>
                  <a:lnTo>
                    <a:pt x="4511485" y="84541"/>
                  </a:lnTo>
                  <a:lnTo>
                    <a:pt x="4473861" y="59823"/>
                  </a:lnTo>
                  <a:lnTo>
                    <a:pt x="4433679" y="38999"/>
                  </a:lnTo>
                  <a:lnTo>
                    <a:pt x="4391205" y="22338"/>
                  </a:lnTo>
                  <a:lnTo>
                    <a:pt x="4346707" y="10106"/>
                  </a:lnTo>
                  <a:lnTo>
                    <a:pt x="4300453" y="2571"/>
                  </a:lnTo>
                  <a:lnTo>
                    <a:pt x="4252709" y="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91734" y="3454142"/>
              <a:ext cx="4691380" cy="2628900"/>
            </a:xfrm>
            <a:custGeom>
              <a:avLst/>
              <a:gdLst/>
              <a:ahLst/>
              <a:cxnLst/>
              <a:rect l="l" t="t" r="r" b="b"/>
              <a:pathLst>
                <a:path w="4691380" h="2628900">
                  <a:moveTo>
                    <a:pt x="0" y="438162"/>
                  </a:moveTo>
                  <a:lnTo>
                    <a:pt x="2570" y="390420"/>
                  </a:lnTo>
                  <a:lnTo>
                    <a:pt x="10105" y="344167"/>
                  </a:lnTo>
                  <a:lnTo>
                    <a:pt x="22337" y="299671"/>
                  </a:lnTo>
                  <a:lnTo>
                    <a:pt x="38997" y="257198"/>
                  </a:lnTo>
                  <a:lnTo>
                    <a:pt x="59820" y="217015"/>
                  </a:lnTo>
                  <a:lnTo>
                    <a:pt x="84537" y="179391"/>
                  </a:lnTo>
                  <a:lnTo>
                    <a:pt x="112882" y="144592"/>
                  </a:lnTo>
                  <a:lnTo>
                    <a:pt x="144587" y="112887"/>
                  </a:lnTo>
                  <a:lnTo>
                    <a:pt x="179386" y="84541"/>
                  </a:lnTo>
                  <a:lnTo>
                    <a:pt x="217010" y="59823"/>
                  </a:lnTo>
                  <a:lnTo>
                    <a:pt x="257192" y="38999"/>
                  </a:lnTo>
                  <a:lnTo>
                    <a:pt x="299666" y="22338"/>
                  </a:lnTo>
                  <a:lnTo>
                    <a:pt x="344164" y="10106"/>
                  </a:lnTo>
                  <a:lnTo>
                    <a:pt x="390418" y="2571"/>
                  </a:lnTo>
                  <a:lnTo>
                    <a:pt x="438162" y="0"/>
                  </a:lnTo>
                  <a:lnTo>
                    <a:pt x="4252709" y="0"/>
                  </a:lnTo>
                  <a:lnTo>
                    <a:pt x="4300453" y="2571"/>
                  </a:lnTo>
                  <a:lnTo>
                    <a:pt x="4346707" y="10106"/>
                  </a:lnTo>
                  <a:lnTo>
                    <a:pt x="4391205" y="22338"/>
                  </a:lnTo>
                  <a:lnTo>
                    <a:pt x="4433679" y="38999"/>
                  </a:lnTo>
                  <a:lnTo>
                    <a:pt x="4473861" y="59823"/>
                  </a:lnTo>
                  <a:lnTo>
                    <a:pt x="4511485" y="84541"/>
                  </a:lnTo>
                  <a:lnTo>
                    <a:pt x="4546284" y="112887"/>
                  </a:lnTo>
                  <a:lnTo>
                    <a:pt x="4577989" y="144592"/>
                  </a:lnTo>
                  <a:lnTo>
                    <a:pt x="4606334" y="179391"/>
                  </a:lnTo>
                  <a:lnTo>
                    <a:pt x="4631051" y="217015"/>
                  </a:lnTo>
                  <a:lnTo>
                    <a:pt x="4651874" y="257198"/>
                  </a:lnTo>
                  <a:lnTo>
                    <a:pt x="4668534" y="299671"/>
                  </a:lnTo>
                  <a:lnTo>
                    <a:pt x="4680766" y="344167"/>
                  </a:lnTo>
                  <a:lnTo>
                    <a:pt x="4688301" y="390420"/>
                  </a:lnTo>
                  <a:lnTo>
                    <a:pt x="4690872" y="438162"/>
                  </a:lnTo>
                  <a:lnTo>
                    <a:pt x="4690872" y="2190749"/>
                  </a:lnTo>
                  <a:lnTo>
                    <a:pt x="4688301" y="2238491"/>
                  </a:lnTo>
                  <a:lnTo>
                    <a:pt x="4680766" y="2284744"/>
                  </a:lnTo>
                  <a:lnTo>
                    <a:pt x="4668534" y="2329240"/>
                  </a:lnTo>
                  <a:lnTo>
                    <a:pt x="4651874" y="2371712"/>
                  </a:lnTo>
                  <a:lnTo>
                    <a:pt x="4631051" y="2411893"/>
                  </a:lnTo>
                  <a:lnTo>
                    <a:pt x="4606334" y="2449516"/>
                  </a:lnTo>
                  <a:lnTo>
                    <a:pt x="4577989" y="2484314"/>
                  </a:lnTo>
                  <a:lnTo>
                    <a:pt x="4546284" y="2516018"/>
                  </a:lnTo>
                  <a:lnTo>
                    <a:pt x="4511485" y="2544363"/>
                  </a:lnTo>
                  <a:lnTo>
                    <a:pt x="4473861" y="2569080"/>
                  </a:lnTo>
                  <a:lnTo>
                    <a:pt x="4433679" y="2589902"/>
                  </a:lnTo>
                  <a:lnTo>
                    <a:pt x="4391205" y="2606563"/>
                  </a:lnTo>
                  <a:lnTo>
                    <a:pt x="4346707" y="2618794"/>
                  </a:lnTo>
                  <a:lnTo>
                    <a:pt x="4300453" y="2626329"/>
                  </a:lnTo>
                  <a:lnTo>
                    <a:pt x="4252709" y="2628899"/>
                  </a:lnTo>
                  <a:lnTo>
                    <a:pt x="438162" y="2628899"/>
                  </a:lnTo>
                  <a:lnTo>
                    <a:pt x="390418" y="2626329"/>
                  </a:lnTo>
                  <a:lnTo>
                    <a:pt x="344164" y="2618794"/>
                  </a:lnTo>
                  <a:lnTo>
                    <a:pt x="299666" y="2606563"/>
                  </a:lnTo>
                  <a:lnTo>
                    <a:pt x="257192" y="2589902"/>
                  </a:lnTo>
                  <a:lnTo>
                    <a:pt x="217010" y="2569080"/>
                  </a:lnTo>
                  <a:lnTo>
                    <a:pt x="179386" y="2544363"/>
                  </a:lnTo>
                  <a:lnTo>
                    <a:pt x="144587" y="2516018"/>
                  </a:lnTo>
                  <a:lnTo>
                    <a:pt x="112882" y="2484314"/>
                  </a:lnTo>
                  <a:lnTo>
                    <a:pt x="84537" y="2449516"/>
                  </a:lnTo>
                  <a:lnTo>
                    <a:pt x="59820" y="2411893"/>
                  </a:lnTo>
                  <a:lnTo>
                    <a:pt x="38997" y="2371712"/>
                  </a:lnTo>
                  <a:lnTo>
                    <a:pt x="22337" y="2329240"/>
                  </a:lnTo>
                  <a:lnTo>
                    <a:pt x="10105" y="2284744"/>
                  </a:lnTo>
                  <a:lnTo>
                    <a:pt x="2570" y="2238491"/>
                  </a:lnTo>
                  <a:lnTo>
                    <a:pt x="0" y="2190749"/>
                  </a:lnTo>
                  <a:lnTo>
                    <a:pt x="0" y="4381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784978" y="3669967"/>
            <a:ext cx="3212465" cy="205422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575"/>
              </a:spcBef>
            </a:pPr>
            <a:r>
              <a:rPr dirty="0" sz="4700" spc="-114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4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8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4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3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dirty="0" sz="4700" spc="-10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55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4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50">
                <a:solidFill>
                  <a:srgbClr val="FFFFFF"/>
                </a:solidFill>
                <a:latin typeface="Calibri"/>
                <a:cs typeface="Calibri"/>
              </a:rPr>
              <a:t>native </a:t>
            </a:r>
            <a:r>
              <a:rPr dirty="0" sz="4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30">
                <a:solidFill>
                  <a:srgbClr val="FFFFFF"/>
                </a:solidFill>
                <a:latin typeface="Calibri"/>
                <a:cs typeface="Calibri"/>
              </a:rPr>
              <a:t>opiods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2463" y="1469961"/>
            <a:ext cx="2708275" cy="36709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9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5200" spc="-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5200" spc="-1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5200" spc="-25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dirty="0" sz="52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50">
                <a:solidFill>
                  <a:srgbClr val="FFFFFF"/>
                </a:solidFill>
                <a:latin typeface="Calibri"/>
                <a:cs typeface="Calibri"/>
              </a:rPr>
              <a:t>discover </a:t>
            </a:r>
            <a:r>
              <a:rPr dirty="0" sz="52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nicotinic </a:t>
            </a:r>
            <a:r>
              <a:rPr dirty="0" sz="52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200" spc="-2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200" spc="-140">
                <a:solidFill>
                  <a:srgbClr val="FFFFFF"/>
                </a:solidFill>
                <a:latin typeface="Calibri"/>
                <a:cs typeface="Calibri"/>
              </a:rPr>
              <a:t>ece</a:t>
            </a:r>
            <a:r>
              <a:rPr dirty="0" sz="5200" spc="-17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5200" spc="-2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5200" spc="-2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200" spc="-1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200" spc="-5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90971" y="1531622"/>
            <a:ext cx="4691380" cy="1649095"/>
            <a:chOff x="5490971" y="1531622"/>
            <a:chExt cx="4691380" cy="1649095"/>
          </a:xfrm>
        </p:grpSpPr>
        <p:sp>
          <p:nvSpPr>
            <p:cNvPr id="5" name="object 5"/>
            <p:cNvSpPr/>
            <p:nvPr/>
          </p:nvSpPr>
          <p:spPr>
            <a:xfrm>
              <a:off x="5490971" y="1531622"/>
              <a:ext cx="4691380" cy="1649095"/>
            </a:xfrm>
            <a:custGeom>
              <a:avLst/>
              <a:gdLst/>
              <a:ahLst/>
              <a:cxnLst/>
              <a:rect l="l" t="t" r="r" b="b"/>
              <a:pathLst>
                <a:path w="4691380" h="1649095">
                  <a:moveTo>
                    <a:pt x="4525975" y="0"/>
                  </a:moveTo>
                  <a:lnTo>
                    <a:pt x="164896" y="0"/>
                  </a:lnTo>
                  <a:lnTo>
                    <a:pt x="121060" y="5890"/>
                  </a:lnTo>
                  <a:lnTo>
                    <a:pt x="81669" y="22512"/>
                  </a:lnTo>
                  <a:lnTo>
                    <a:pt x="48296" y="48296"/>
                  </a:lnTo>
                  <a:lnTo>
                    <a:pt x="22512" y="81669"/>
                  </a:lnTo>
                  <a:lnTo>
                    <a:pt x="5890" y="121060"/>
                  </a:lnTo>
                  <a:lnTo>
                    <a:pt x="0" y="164896"/>
                  </a:lnTo>
                  <a:lnTo>
                    <a:pt x="0" y="1484071"/>
                  </a:lnTo>
                  <a:lnTo>
                    <a:pt x="5890" y="1527907"/>
                  </a:lnTo>
                  <a:lnTo>
                    <a:pt x="22512" y="1567298"/>
                  </a:lnTo>
                  <a:lnTo>
                    <a:pt x="48296" y="1600671"/>
                  </a:lnTo>
                  <a:lnTo>
                    <a:pt x="81669" y="1626455"/>
                  </a:lnTo>
                  <a:lnTo>
                    <a:pt x="121060" y="1643077"/>
                  </a:lnTo>
                  <a:lnTo>
                    <a:pt x="164896" y="1648967"/>
                  </a:lnTo>
                  <a:lnTo>
                    <a:pt x="4525975" y="1648967"/>
                  </a:lnTo>
                  <a:lnTo>
                    <a:pt x="4569811" y="1643077"/>
                  </a:lnTo>
                  <a:lnTo>
                    <a:pt x="4609202" y="1626455"/>
                  </a:lnTo>
                  <a:lnTo>
                    <a:pt x="4642575" y="1600671"/>
                  </a:lnTo>
                  <a:lnTo>
                    <a:pt x="4668359" y="1567298"/>
                  </a:lnTo>
                  <a:lnTo>
                    <a:pt x="4684981" y="1527907"/>
                  </a:lnTo>
                  <a:lnTo>
                    <a:pt x="4690872" y="1484071"/>
                  </a:lnTo>
                  <a:lnTo>
                    <a:pt x="4690872" y="164896"/>
                  </a:lnTo>
                  <a:lnTo>
                    <a:pt x="4684981" y="121060"/>
                  </a:lnTo>
                  <a:lnTo>
                    <a:pt x="4668359" y="81669"/>
                  </a:lnTo>
                  <a:lnTo>
                    <a:pt x="4642575" y="48296"/>
                  </a:lnTo>
                  <a:lnTo>
                    <a:pt x="4609202" y="22512"/>
                  </a:lnTo>
                  <a:lnTo>
                    <a:pt x="4569811" y="5890"/>
                  </a:lnTo>
                  <a:lnTo>
                    <a:pt x="4525975" y="0"/>
                  </a:lnTo>
                  <a:close/>
                </a:path>
              </a:pathLst>
            </a:custGeom>
            <a:solidFill>
              <a:srgbClr val="A8B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45314" y="2057399"/>
              <a:ext cx="803910" cy="606425"/>
            </a:xfrm>
            <a:custGeom>
              <a:avLst/>
              <a:gdLst/>
              <a:ahLst/>
              <a:cxnLst/>
              <a:rect l="l" t="t" r="r" b="b"/>
              <a:pathLst>
                <a:path w="803909" h="606425">
                  <a:moveTo>
                    <a:pt x="149313" y="494385"/>
                  </a:moveTo>
                  <a:lnTo>
                    <a:pt x="0" y="494385"/>
                  </a:lnTo>
                  <a:lnTo>
                    <a:pt x="0" y="606323"/>
                  </a:lnTo>
                  <a:lnTo>
                    <a:pt x="149313" y="606323"/>
                  </a:lnTo>
                  <a:lnTo>
                    <a:pt x="149313" y="494385"/>
                  </a:lnTo>
                  <a:close/>
                </a:path>
                <a:path w="803909" h="606425">
                  <a:moveTo>
                    <a:pt x="709269" y="494385"/>
                  </a:moveTo>
                  <a:lnTo>
                    <a:pt x="186651" y="494385"/>
                  </a:lnTo>
                  <a:lnTo>
                    <a:pt x="186651" y="606323"/>
                  </a:lnTo>
                  <a:lnTo>
                    <a:pt x="709269" y="606323"/>
                  </a:lnTo>
                  <a:lnTo>
                    <a:pt x="709269" y="494385"/>
                  </a:lnTo>
                  <a:close/>
                </a:path>
                <a:path w="803909" h="606425">
                  <a:moveTo>
                    <a:pt x="802589" y="494385"/>
                  </a:moveTo>
                  <a:lnTo>
                    <a:pt x="746594" y="494385"/>
                  </a:lnTo>
                  <a:lnTo>
                    <a:pt x="746594" y="606323"/>
                  </a:lnTo>
                  <a:lnTo>
                    <a:pt x="802589" y="606323"/>
                  </a:lnTo>
                  <a:lnTo>
                    <a:pt x="802589" y="494385"/>
                  </a:lnTo>
                  <a:close/>
                </a:path>
                <a:path w="803909" h="606425">
                  <a:moveTo>
                    <a:pt x="803529" y="466394"/>
                  </a:moveTo>
                  <a:lnTo>
                    <a:pt x="802589" y="391769"/>
                  </a:lnTo>
                  <a:lnTo>
                    <a:pt x="802589" y="390842"/>
                  </a:lnTo>
                  <a:lnTo>
                    <a:pt x="802589" y="383374"/>
                  </a:lnTo>
                  <a:lnTo>
                    <a:pt x="801662" y="379653"/>
                  </a:lnTo>
                  <a:lnTo>
                    <a:pt x="801662" y="375920"/>
                  </a:lnTo>
                  <a:lnTo>
                    <a:pt x="800722" y="372186"/>
                  </a:lnTo>
                  <a:lnTo>
                    <a:pt x="800722" y="369392"/>
                  </a:lnTo>
                  <a:lnTo>
                    <a:pt x="786130" y="330327"/>
                  </a:lnTo>
                  <a:lnTo>
                    <a:pt x="759548" y="298958"/>
                  </a:lnTo>
                  <a:lnTo>
                    <a:pt x="723684" y="278091"/>
                  </a:lnTo>
                  <a:lnTo>
                    <a:pt x="681266" y="270510"/>
                  </a:lnTo>
                  <a:lnTo>
                    <a:pt x="670204" y="268363"/>
                  </a:lnTo>
                  <a:lnTo>
                    <a:pt x="661314" y="262470"/>
                  </a:lnTo>
                  <a:lnTo>
                    <a:pt x="655408" y="253593"/>
                  </a:lnTo>
                  <a:lnTo>
                    <a:pt x="653275" y="242531"/>
                  </a:lnTo>
                  <a:lnTo>
                    <a:pt x="653275" y="233197"/>
                  </a:lnTo>
                  <a:lnTo>
                    <a:pt x="645909" y="196977"/>
                  </a:lnTo>
                  <a:lnTo>
                    <a:pt x="625856" y="167322"/>
                  </a:lnTo>
                  <a:lnTo>
                    <a:pt x="596176" y="147281"/>
                  </a:lnTo>
                  <a:lnTo>
                    <a:pt x="548881" y="137769"/>
                  </a:lnTo>
                  <a:lnTo>
                    <a:pt x="539991" y="131876"/>
                  </a:lnTo>
                  <a:lnTo>
                    <a:pt x="534085" y="122999"/>
                  </a:lnTo>
                  <a:lnTo>
                    <a:pt x="523570" y="68465"/>
                  </a:lnTo>
                  <a:lnTo>
                    <a:pt x="500684" y="32880"/>
                  </a:lnTo>
                  <a:lnTo>
                    <a:pt x="466585" y="8826"/>
                  </a:lnTo>
                  <a:lnTo>
                    <a:pt x="424624" y="0"/>
                  </a:lnTo>
                  <a:lnTo>
                    <a:pt x="382651" y="8826"/>
                  </a:lnTo>
                  <a:lnTo>
                    <a:pt x="348564" y="32880"/>
                  </a:lnTo>
                  <a:lnTo>
                    <a:pt x="325666" y="68465"/>
                  </a:lnTo>
                  <a:lnTo>
                    <a:pt x="317296" y="111937"/>
                  </a:lnTo>
                  <a:lnTo>
                    <a:pt x="321640" y="143535"/>
                  </a:lnTo>
                  <a:lnTo>
                    <a:pt x="333857" y="171627"/>
                  </a:lnTo>
                  <a:lnTo>
                    <a:pt x="352729" y="194843"/>
                  </a:lnTo>
                  <a:lnTo>
                    <a:pt x="377024" y="211747"/>
                  </a:lnTo>
                  <a:lnTo>
                    <a:pt x="375158" y="219202"/>
                  </a:lnTo>
                  <a:lnTo>
                    <a:pt x="374230" y="226669"/>
                  </a:lnTo>
                  <a:lnTo>
                    <a:pt x="374230" y="234137"/>
                  </a:lnTo>
                  <a:lnTo>
                    <a:pt x="381127" y="270205"/>
                  </a:lnTo>
                  <a:lnTo>
                    <a:pt x="400011" y="299542"/>
                  </a:lnTo>
                  <a:lnTo>
                    <a:pt x="428167" y="319265"/>
                  </a:lnTo>
                  <a:lnTo>
                    <a:pt x="462889" y="326478"/>
                  </a:lnTo>
                  <a:lnTo>
                    <a:pt x="478053" y="325120"/>
                  </a:lnTo>
                  <a:lnTo>
                    <a:pt x="492518" y="321233"/>
                  </a:lnTo>
                  <a:lnTo>
                    <a:pt x="505929" y="315061"/>
                  </a:lnTo>
                  <a:lnTo>
                    <a:pt x="517944" y="306895"/>
                  </a:lnTo>
                  <a:lnTo>
                    <a:pt x="533768" y="322707"/>
                  </a:lnTo>
                  <a:lnTo>
                    <a:pt x="552831" y="334759"/>
                  </a:lnTo>
                  <a:lnTo>
                    <a:pt x="574509" y="342442"/>
                  </a:lnTo>
                  <a:lnTo>
                    <a:pt x="598208" y="345135"/>
                  </a:lnTo>
                  <a:lnTo>
                    <a:pt x="700862" y="345135"/>
                  </a:lnTo>
                  <a:lnTo>
                    <a:pt x="719175" y="348754"/>
                  </a:lnTo>
                  <a:lnTo>
                    <a:pt x="733996" y="358660"/>
                  </a:lnTo>
                  <a:lnTo>
                    <a:pt x="743915" y="373468"/>
                  </a:lnTo>
                  <a:lnTo>
                    <a:pt x="747522" y="391769"/>
                  </a:lnTo>
                  <a:lnTo>
                    <a:pt x="747522" y="466394"/>
                  </a:lnTo>
                  <a:lnTo>
                    <a:pt x="803529" y="466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55193" y="1651396"/>
            <a:ext cx="2408555" cy="1339850"/>
          </a:xfrm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dirty="0" sz="2300" spc="-40"/>
              <a:t>Tobacco</a:t>
            </a:r>
            <a:r>
              <a:rPr dirty="0" sz="2300" spc="-45"/>
              <a:t> </a:t>
            </a:r>
            <a:r>
              <a:rPr dirty="0" sz="2300" spc="-15"/>
              <a:t>has</a:t>
            </a:r>
            <a:r>
              <a:rPr dirty="0" sz="2300" spc="-5"/>
              <a:t> </a:t>
            </a:r>
            <a:r>
              <a:rPr dirty="0" sz="2300" spc="-15"/>
              <a:t>long </a:t>
            </a:r>
            <a:r>
              <a:rPr dirty="0" sz="2300" spc="-10"/>
              <a:t> been </a:t>
            </a:r>
            <a:r>
              <a:rPr dirty="0" sz="2300" spc="-15"/>
              <a:t>used </a:t>
            </a:r>
            <a:r>
              <a:rPr dirty="0" sz="2300" spc="-25"/>
              <a:t>by </a:t>
            </a:r>
            <a:r>
              <a:rPr dirty="0" sz="2300" spc="-30"/>
              <a:t>Native </a:t>
            </a:r>
            <a:r>
              <a:rPr dirty="0" sz="2300" spc="-509"/>
              <a:t> </a:t>
            </a:r>
            <a:r>
              <a:rPr dirty="0" sz="2300" spc="-20"/>
              <a:t>Americans</a:t>
            </a:r>
            <a:r>
              <a:rPr dirty="0" sz="2300" spc="-15"/>
              <a:t> </a:t>
            </a:r>
            <a:r>
              <a:rPr dirty="0" sz="2300" spc="-20"/>
              <a:t>as</a:t>
            </a:r>
            <a:r>
              <a:rPr dirty="0" sz="2300" spc="-15"/>
              <a:t> </a:t>
            </a:r>
            <a:r>
              <a:rPr dirty="0" sz="2300" spc="-20"/>
              <a:t>a </a:t>
            </a:r>
            <a:r>
              <a:rPr dirty="0" sz="2300" spc="-15"/>
              <a:t> </a:t>
            </a:r>
            <a:r>
              <a:rPr dirty="0" sz="2300" spc="-25"/>
              <a:t>stimulant</a:t>
            </a:r>
            <a:endParaRPr sz="2300"/>
          </a:p>
        </p:txBody>
      </p:sp>
      <p:grpSp>
        <p:nvGrpSpPr>
          <p:cNvPr id="8" name="object 8"/>
          <p:cNvGrpSpPr/>
          <p:nvPr/>
        </p:nvGrpSpPr>
        <p:grpSpPr>
          <a:xfrm>
            <a:off x="5490971" y="3592067"/>
            <a:ext cx="4691380" cy="1647825"/>
            <a:chOff x="5490971" y="3592067"/>
            <a:chExt cx="4691380" cy="1647825"/>
          </a:xfrm>
        </p:grpSpPr>
        <p:sp>
          <p:nvSpPr>
            <p:cNvPr id="9" name="object 9"/>
            <p:cNvSpPr/>
            <p:nvPr/>
          </p:nvSpPr>
          <p:spPr>
            <a:xfrm>
              <a:off x="5490971" y="3592067"/>
              <a:ext cx="4691380" cy="1647825"/>
            </a:xfrm>
            <a:custGeom>
              <a:avLst/>
              <a:gdLst/>
              <a:ahLst/>
              <a:cxnLst/>
              <a:rect l="l" t="t" r="r" b="b"/>
              <a:pathLst>
                <a:path w="4691380" h="1647825">
                  <a:moveTo>
                    <a:pt x="4526127" y="0"/>
                  </a:moveTo>
                  <a:lnTo>
                    <a:pt x="164744" y="0"/>
                  </a:lnTo>
                  <a:lnTo>
                    <a:pt x="120949" y="5885"/>
                  </a:lnTo>
                  <a:lnTo>
                    <a:pt x="81596" y="22493"/>
                  </a:lnTo>
                  <a:lnTo>
                    <a:pt x="48253" y="48253"/>
                  </a:lnTo>
                  <a:lnTo>
                    <a:pt x="22493" y="81596"/>
                  </a:lnTo>
                  <a:lnTo>
                    <a:pt x="5885" y="120949"/>
                  </a:lnTo>
                  <a:lnTo>
                    <a:pt x="0" y="164744"/>
                  </a:lnTo>
                  <a:lnTo>
                    <a:pt x="0" y="1482699"/>
                  </a:lnTo>
                  <a:lnTo>
                    <a:pt x="5885" y="1526494"/>
                  </a:lnTo>
                  <a:lnTo>
                    <a:pt x="22493" y="1565847"/>
                  </a:lnTo>
                  <a:lnTo>
                    <a:pt x="48253" y="1599190"/>
                  </a:lnTo>
                  <a:lnTo>
                    <a:pt x="81596" y="1624950"/>
                  </a:lnTo>
                  <a:lnTo>
                    <a:pt x="120949" y="1641558"/>
                  </a:lnTo>
                  <a:lnTo>
                    <a:pt x="164744" y="1647443"/>
                  </a:lnTo>
                  <a:lnTo>
                    <a:pt x="4526127" y="1647443"/>
                  </a:lnTo>
                  <a:lnTo>
                    <a:pt x="4569922" y="1641558"/>
                  </a:lnTo>
                  <a:lnTo>
                    <a:pt x="4609275" y="1624950"/>
                  </a:lnTo>
                  <a:lnTo>
                    <a:pt x="4642618" y="1599190"/>
                  </a:lnTo>
                  <a:lnTo>
                    <a:pt x="4668378" y="1565847"/>
                  </a:lnTo>
                  <a:lnTo>
                    <a:pt x="4684986" y="1526494"/>
                  </a:lnTo>
                  <a:lnTo>
                    <a:pt x="4690872" y="1482699"/>
                  </a:lnTo>
                  <a:lnTo>
                    <a:pt x="4690872" y="164744"/>
                  </a:lnTo>
                  <a:lnTo>
                    <a:pt x="4684986" y="120949"/>
                  </a:lnTo>
                  <a:lnTo>
                    <a:pt x="4668378" y="81596"/>
                  </a:lnTo>
                  <a:lnTo>
                    <a:pt x="4642618" y="48253"/>
                  </a:lnTo>
                  <a:lnTo>
                    <a:pt x="4609275" y="22493"/>
                  </a:lnTo>
                  <a:lnTo>
                    <a:pt x="4569922" y="5885"/>
                  </a:lnTo>
                  <a:lnTo>
                    <a:pt x="4526127" y="0"/>
                  </a:lnTo>
                  <a:close/>
                </a:path>
              </a:pathLst>
            </a:custGeom>
            <a:solidFill>
              <a:srgbClr val="9B9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73216" y="4102557"/>
              <a:ext cx="523240" cy="676910"/>
            </a:xfrm>
            <a:custGeom>
              <a:avLst/>
              <a:gdLst/>
              <a:ahLst/>
              <a:cxnLst/>
              <a:rect l="l" t="t" r="r" b="b"/>
              <a:pathLst>
                <a:path w="523240" h="676910">
                  <a:moveTo>
                    <a:pt x="213804" y="640054"/>
                  </a:moveTo>
                  <a:lnTo>
                    <a:pt x="212877" y="635381"/>
                  </a:lnTo>
                  <a:lnTo>
                    <a:pt x="211010" y="631647"/>
                  </a:lnTo>
                  <a:lnTo>
                    <a:pt x="149415" y="492417"/>
                  </a:lnTo>
                  <a:lnTo>
                    <a:pt x="149415" y="419544"/>
                  </a:lnTo>
                  <a:lnTo>
                    <a:pt x="149415" y="398043"/>
                  </a:lnTo>
                  <a:lnTo>
                    <a:pt x="150571" y="389724"/>
                  </a:lnTo>
                  <a:lnTo>
                    <a:pt x="153847" y="381927"/>
                  </a:lnTo>
                  <a:lnTo>
                    <a:pt x="158864" y="375183"/>
                  </a:lnTo>
                  <a:lnTo>
                    <a:pt x="164122" y="370954"/>
                  </a:lnTo>
                  <a:lnTo>
                    <a:pt x="165277" y="370014"/>
                  </a:lnTo>
                  <a:lnTo>
                    <a:pt x="170878" y="367207"/>
                  </a:lnTo>
                  <a:lnTo>
                    <a:pt x="172745" y="360667"/>
                  </a:lnTo>
                  <a:lnTo>
                    <a:pt x="169938" y="356006"/>
                  </a:lnTo>
                  <a:lnTo>
                    <a:pt x="168071" y="352259"/>
                  </a:lnTo>
                  <a:lnTo>
                    <a:pt x="164338" y="349465"/>
                  </a:lnTo>
                  <a:lnTo>
                    <a:pt x="159677" y="350393"/>
                  </a:lnTo>
                  <a:lnTo>
                    <a:pt x="135407" y="350393"/>
                  </a:lnTo>
                  <a:lnTo>
                    <a:pt x="135407" y="370954"/>
                  </a:lnTo>
                  <a:lnTo>
                    <a:pt x="132270" y="377418"/>
                  </a:lnTo>
                  <a:lnTo>
                    <a:pt x="129933" y="384149"/>
                  </a:lnTo>
                  <a:lnTo>
                    <a:pt x="128460" y="391058"/>
                  </a:lnTo>
                  <a:lnTo>
                    <a:pt x="127939" y="398043"/>
                  </a:lnTo>
                  <a:lnTo>
                    <a:pt x="127939" y="419544"/>
                  </a:lnTo>
                  <a:lnTo>
                    <a:pt x="85953" y="419544"/>
                  </a:lnTo>
                  <a:lnTo>
                    <a:pt x="85953" y="398043"/>
                  </a:lnTo>
                  <a:lnTo>
                    <a:pt x="85572" y="391058"/>
                  </a:lnTo>
                  <a:lnTo>
                    <a:pt x="84315" y="384149"/>
                  </a:lnTo>
                  <a:lnTo>
                    <a:pt x="82016" y="377418"/>
                  </a:lnTo>
                  <a:lnTo>
                    <a:pt x="78486" y="370954"/>
                  </a:lnTo>
                  <a:lnTo>
                    <a:pt x="135407" y="370954"/>
                  </a:lnTo>
                  <a:lnTo>
                    <a:pt x="135407" y="350393"/>
                  </a:lnTo>
                  <a:lnTo>
                    <a:pt x="47688" y="350393"/>
                  </a:lnTo>
                  <a:lnTo>
                    <a:pt x="42087" y="354126"/>
                  </a:lnTo>
                  <a:lnTo>
                    <a:pt x="42087" y="365340"/>
                  </a:lnTo>
                  <a:lnTo>
                    <a:pt x="43954" y="369087"/>
                  </a:lnTo>
                  <a:lnTo>
                    <a:pt x="47688" y="370954"/>
                  </a:lnTo>
                  <a:lnTo>
                    <a:pt x="54495" y="376123"/>
                  </a:lnTo>
                  <a:lnTo>
                    <a:pt x="59474" y="382866"/>
                  </a:lnTo>
                  <a:lnTo>
                    <a:pt x="62522" y="390664"/>
                  </a:lnTo>
                  <a:lnTo>
                    <a:pt x="63436" y="398043"/>
                  </a:lnTo>
                  <a:lnTo>
                    <a:pt x="63550" y="493356"/>
                  </a:lnTo>
                  <a:lnTo>
                    <a:pt x="2895" y="631647"/>
                  </a:lnTo>
                  <a:lnTo>
                    <a:pt x="0" y="643991"/>
                  </a:lnTo>
                  <a:lnTo>
                    <a:pt x="23418" y="675563"/>
                  </a:lnTo>
                  <a:lnTo>
                    <a:pt x="28092" y="676490"/>
                  </a:lnTo>
                  <a:lnTo>
                    <a:pt x="182079" y="676490"/>
                  </a:lnTo>
                  <a:lnTo>
                    <a:pt x="194513" y="674027"/>
                  </a:lnTo>
                  <a:lnTo>
                    <a:pt x="204584" y="667270"/>
                  </a:lnTo>
                  <a:lnTo>
                    <a:pt x="211340" y="657174"/>
                  </a:lnTo>
                  <a:lnTo>
                    <a:pt x="213804" y="644728"/>
                  </a:lnTo>
                  <a:lnTo>
                    <a:pt x="213804" y="640054"/>
                  </a:lnTo>
                  <a:close/>
                </a:path>
                <a:path w="523240" h="676910">
                  <a:moveTo>
                    <a:pt x="522706" y="149504"/>
                  </a:moveTo>
                  <a:lnTo>
                    <a:pt x="515099" y="102247"/>
                  </a:lnTo>
                  <a:lnTo>
                    <a:pt x="493903" y="61214"/>
                  </a:lnTo>
                  <a:lnTo>
                    <a:pt x="461581" y="28854"/>
                  </a:lnTo>
                  <a:lnTo>
                    <a:pt x="420585" y="7620"/>
                  </a:lnTo>
                  <a:lnTo>
                    <a:pt x="373392" y="0"/>
                  </a:lnTo>
                  <a:lnTo>
                    <a:pt x="326199" y="7620"/>
                  </a:lnTo>
                  <a:lnTo>
                    <a:pt x="285203" y="28854"/>
                  </a:lnTo>
                  <a:lnTo>
                    <a:pt x="252882" y="61214"/>
                  </a:lnTo>
                  <a:lnTo>
                    <a:pt x="231686" y="102247"/>
                  </a:lnTo>
                  <a:lnTo>
                    <a:pt x="224066" y="149504"/>
                  </a:lnTo>
                  <a:lnTo>
                    <a:pt x="231686" y="196761"/>
                  </a:lnTo>
                  <a:lnTo>
                    <a:pt x="252882" y="237794"/>
                  </a:lnTo>
                  <a:lnTo>
                    <a:pt x="285203" y="270167"/>
                  </a:lnTo>
                  <a:lnTo>
                    <a:pt x="326199" y="291388"/>
                  </a:lnTo>
                  <a:lnTo>
                    <a:pt x="373392" y="299008"/>
                  </a:lnTo>
                  <a:lnTo>
                    <a:pt x="420585" y="291388"/>
                  </a:lnTo>
                  <a:lnTo>
                    <a:pt x="461581" y="270167"/>
                  </a:lnTo>
                  <a:lnTo>
                    <a:pt x="493903" y="237794"/>
                  </a:lnTo>
                  <a:lnTo>
                    <a:pt x="515099" y="196761"/>
                  </a:lnTo>
                  <a:lnTo>
                    <a:pt x="522706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3306" y="4308117"/>
              <a:ext cx="90525" cy="1336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41288" y="4438929"/>
              <a:ext cx="504190" cy="299085"/>
            </a:xfrm>
            <a:custGeom>
              <a:avLst/>
              <a:gdLst/>
              <a:ahLst/>
              <a:cxnLst/>
              <a:rect l="l" t="t" r="r" b="b"/>
              <a:pathLst>
                <a:path w="504190" h="299085">
                  <a:moveTo>
                    <a:pt x="158661" y="213982"/>
                  </a:moveTo>
                  <a:lnTo>
                    <a:pt x="91465" y="142963"/>
                  </a:lnTo>
                  <a:lnTo>
                    <a:pt x="128790" y="96240"/>
                  </a:lnTo>
                  <a:lnTo>
                    <a:pt x="128790" y="95313"/>
                  </a:lnTo>
                  <a:lnTo>
                    <a:pt x="71869" y="100914"/>
                  </a:lnTo>
                  <a:lnTo>
                    <a:pt x="73736" y="21501"/>
                  </a:lnTo>
                  <a:lnTo>
                    <a:pt x="56946" y="27292"/>
                  </a:lnTo>
                  <a:lnTo>
                    <a:pt x="7467" y="47663"/>
                  </a:lnTo>
                  <a:lnTo>
                    <a:pt x="0" y="62611"/>
                  </a:lnTo>
                  <a:lnTo>
                    <a:pt x="0" y="152311"/>
                  </a:lnTo>
                  <a:lnTo>
                    <a:pt x="59728" y="287794"/>
                  </a:lnTo>
                  <a:lnTo>
                    <a:pt x="61595" y="291528"/>
                  </a:lnTo>
                  <a:lnTo>
                    <a:pt x="63461" y="299008"/>
                  </a:lnTo>
                  <a:lnTo>
                    <a:pt x="158661" y="299008"/>
                  </a:lnTo>
                  <a:lnTo>
                    <a:pt x="158661" y="213982"/>
                  </a:lnTo>
                  <a:close/>
                </a:path>
                <a:path w="504190" h="299085">
                  <a:moveTo>
                    <a:pt x="300507" y="11214"/>
                  </a:moveTo>
                  <a:lnTo>
                    <a:pt x="276707" y="6311"/>
                  </a:lnTo>
                  <a:lnTo>
                    <a:pt x="252920" y="2806"/>
                  </a:lnTo>
                  <a:lnTo>
                    <a:pt x="229120" y="711"/>
                  </a:lnTo>
                  <a:lnTo>
                    <a:pt x="205320" y="0"/>
                  </a:lnTo>
                  <a:lnTo>
                    <a:pt x="181533" y="711"/>
                  </a:lnTo>
                  <a:lnTo>
                    <a:pt x="157835" y="2806"/>
                  </a:lnTo>
                  <a:lnTo>
                    <a:pt x="134315" y="6311"/>
                  </a:lnTo>
                  <a:lnTo>
                    <a:pt x="111061" y="11214"/>
                  </a:lnTo>
                  <a:lnTo>
                    <a:pt x="177317" y="205562"/>
                  </a:lnTo>
                  <a:lnTo>
                    <a:pt x="177317" y="299008"/>
                  </a:lnTo>
                  <a:lnTo>
                    <a:pt x="233311" y="299008"/>
                  </a:lnTo>
                  <a:lnTo>
                    <a:pt x="233311" y="205562"/>
                  </a:lnTo>
                  <a:lnTo>
                    <a:pt x="300507" y="11214"/>
                  </a:lnTo>
                  <a:close/>
                </a:path>
                <a:path w="504190" h="299085">
                  <a:moveTo>
                    <a:pt x="503961" y="149504"/>
                  </a:moveTo>
                  <a:lnTo>
                    <a:pt x="486511" y="101676"/>
                  </a:lnTo>
                  <a:lnTo>
                    <a:pt x="442290" y="67614"/>
                  </a:lnTo>
                  <a:lnTo>
                    <a:pt x="408647" y="48945"/>
                  </a:lnTo>
                  <a:lnTo>
                    <a:pt x="373430" y="33604"/>
                  </a:lnTo>
                  <a:lnTo>
                    <a:pt x="336905" y="21501"/>
                  </a:lnTo>
                  <a:lnTo>
                    <a:pt x="338772" y="100914"/>
                  </a:lnTo>
                  <a:lnTo>
                    <a:pt x="281851" y="95313"/>
                  </a:lnTo>
                  <a:lnTo>
                    <a:pt x="281851" y="96240"/>
                  </a:lnTo>
                  <a:lnTo>
                    <a:pt x="319176" y="142963"/>
                  </a:lnTo>
                  <a:lnTo>
                    <a:pt x="251980" y="213982"/>
                  </a:lnTo>
                  <a:lnTo>
                    <a:pt x="251980" y="299008"/>
                  </a:lnTo>
                  <a:lnTo>
                    <a:pt x="503961" y="299008"/>
                  </a:lnTo>
                  <a:lnTo>
                    <a:pt x="503961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555193" y="3871643"/>
            <a:ext cx="2159000" cy="101854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35"/>
              </a:spcBef>
            </a:pP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own </a:t>
            </a:r>
            <a:r>
              <a:rPr dirty="0" sz="2300" spc="-5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nicotinelike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molecules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Smith</dc:creator>
  <dc:title>CBD and Sleep</dc:title>
  <dcterms:created xsi:type="dcterms:W3CDTF">2021-07-24T05:07:24Z</dcterms:created>
  <dcterms:modified xsi:type="dcterms:W3CDTF">2021-07-24T05:07:24Z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2021-07-24T00:00:00Z</vt:filetime>
  </property>
</Properties>
</file>