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59" r:id="rId2"/>
  </p:sldMasterIdLst>
  <p:notesMasterIdLst>
    <p:notesMasterId r:id="rId30"/>
  </p:notesMasterIdLst>
  <p:handoutMasterIdLst>
    <p:handoutMasterId r:id="rId31"/>
  </p:handoutMasterIdLst>
  <p:sldIdLst>
    <p:sldId id="256" r:id="rId3"/>
    <p:sldId id="1564" r:id="rId4"/>
    <p:sldId id="1566" r:id="rId5"/>
    <p:sldId id="1538" r:id="rId6"/>
    <p:sldId id="287" r:id="rId7"/>
    <p:sldId id="612" r:id="rId8"/>
    <p:sldId id="1239" r:id="rId9"/>
    <p:sldId id="1234" r:id="rId10"/>
    <p:sldId id="1563" r:id="rId11"/>
    <p:sldId id="1247" r:id="rId12"/>
    <p:sldId id="1225" r:id="rId13"/>
    <p:sldId id="1568" r:id="rId14"/>
    <p:sldId id="1560" r:id="rId15"/>
    <p:sldId id="1569" r:id="rId16"/>
    <p:sldId id="1570" r:id="rId17"/>
    <p:sldId id="1567" r:id="rId18"/>
    <p:sldId id="258" r:id="rId19"/>
    <p:sldId id="1565" r:id="rId20"/>
    <p:sldId id="459" r:id="rId21"/>
    <p:sldId id="288" r:id="rId22"/>
    <p:sldId id="462" r:id="rId23"/>
    <p:sldId id="1241" r:id="rId24"/>
    <p:sldId id="461" r:id="rId25"/>
    <p:sldId id="1558" r:id="rId26"/>
    <p:sldId id="1227" r:id="rId27"/>
    <p:sldId id="1218" r:id="rId28"/>
    <p:sldId id="257"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1661" userDrawn="1">
          <p15:clr>
            <a:srgbClr val="A4A3A4"/>
          </p15:clr>
        </p15:guide>
        <p15:guide id="3" pos="84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ih Alvo" initials="MA" lastIdx="39" clrIdx="0">
    <p:extLst>
      <p:ext uri="{19B8F6BF-5375-455C-9EA6-DF929625EA0E}">
        <p15:presenceInfo xmlns:p15="http://schemas.microsoft.com/office/powerpoint/2012/main" userId="S::AMelih@itamar-medical.com::176f99ba-df87-46a3-ba2f-8acba9e5c39a" providerId="AD"/>
      </p:ext>
    </p:extLst>
  </p:cmAuthor>
  <p:cmAuthor id="2" name="Gilad Glick" initials="GG" lastIdx="12" clrIdx="1"/>
  <p:cmAuthor id="3" name="Alexandria Coe" initials="AC" lastIdx="8" clrIdx="2">
    <p:extLst>
      <p:ext uri="{19B8F6BF-5375-455C-9EA6-DF929625EA0E}">
        <p15:presenceInfo xmlns:p15="http://schemas.microsoft.com/office/powerpoint/2012/main" userId="d7589dd0381f32cf" providerId="Windows Live"/>
      </p:ext>
    </p:extLst>
  </p:cmAuthor>
  <p:cmAuthor id="4" name="Skip Ashmore" initials="SA" lastIdx="17" clrIdx="3">
    <p:extLst>
      <p:ext uri="{19B8F6BF-5375-455C-9EA6-DF929625EA0E}">
        <p15:presenceInfo xmlns:p15="http://schemas.microsoft.com/office/powerpoint/2012/main" userId="Skip Ashmore" providerId="None"/>
      </p:ext>
    </p:extLst>
  </p:cmAuthor>
  <p:cmAuthor id="5" name="Skip Ashmore" initials="SA [2]" lastIdx="6" clrIdx="4">
    <p:extLst>
      <p:ext uri="{19B8F6BF-5375-455C-9EA6-DF929625EA0E}">
        <p15:presenceInfo xmlns:p15="http://schemas.microsoft.com/office/powerpoint/2012/main" userId="S::ASkip@itamar-medical.com::21fae5a4-2a90-4df5-a225-b05b08a541a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9FF"/>
    <a:srgbClr val="D3FFE3"/>
    <a:srgbClr val="EBF7FF"/>
    <a:srgbClr val="E5E4E4"/>
    <a:srgbClr val="FFFFCC"/>
    <a:srgbClr val="FFFFFF"/>
    <a:srgbClr val="004A73"/>
    <a:srgbClr val="14ACA7"/>
    <a:srgbClr val="009F97"/>
    <a:srgbClr val="56A89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0340" autoAdjust="0"/>
  </p:normalViewPr>
  <p:slideViewPr>
    <p:cSldViewPr snapToGrid="0" snapToObjects="1">
      <p:cViewPr varScale="1">
        <p:scale>
          <a:sx n="115" d="100"/>
          <a:sy n="115" d="100"/>
        </p:scale>
        <p:origin x="1056" y="200"/>
      </p:cViewPr>
      <p:guideLst>
        <p:guide orient="horz" pos="2160"/>
        <p:guide orient="horz" pos="1661"/>
        <p:guide pos="848"/>
      </p:guideLst>
    </p:cSldViewPr>
  </p:slideViewPr>
  <p:notesTextViewPr>
    <p:cViewPr>
      <p:scale>
        <a:sx n="100" d="100"/>
        <a:sy n="100" d="100"/>
      </p:scale>
      <p:origin x="0" y="0"/>
    </p:cViewPr>
  </p:notesTextViewPr>
  <p:sorterViewPr>
    <p:cViewPr>
      <p:scale>
        <a:sx n="150" d="100"/>
        <a:sy n="150" d="100"/>
      </p:scale>
      <p:origin x="0" y="-57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Column1</c:v>
                </c:pt>
              </c:strCache>
            </c:strRef>
          </c:tx>
          <c:explosion val="1"/>
          <c:dPt>
            <c:idx val="0"/>
            <c:bubble3D val="0"/>
            <c:spPr>
              <a:solidFill>
                <a:schemeClr val="accent5">
                  <a:shade val="6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DC10-498D-9597-45A0B0EF3F9B}"/>
              </c:ext>
            </c:extLst>
          </c:dPt>
          <c:dPt>
            <c:idx val="1"/>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3-DC10-498D-9597-45A0B0EF3F9B}"/>
              </c:ext>
            </c:extLst>
          </c:dPt>
          <c:dPt>
            <c:idx val="2"/>
            <c:bubble3D val="0"/>
            <c:spPr>
              <a:solidFill>
                <a:schemeClr val="accent5">
                  <a:tint val="6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5-DC10-498D-9597-45A0B0EF3F9B}"/>
              </c:ext>
            </c:extLst>
          </c:dPt>
          <c:cat>
            <c:strRef>
              <c:f>Sheet1!$A$2:$A$4</c:f>
              <c:strCache>
                <c:ptCount val="3"/>
                <c:pt idx="0">
                  <c:v>OSA</c:v>
                </c:pt>
                <c:pt idx="1">
                  <c:v>CSA</c:v>
                </c:pt>
                <c:pt idx="2">
                  <c:v>Normal</c:v>
                </c:pt>
              </c:strCache>
            </c:strRef>
          </c:cat>
          <c:val>
            <c:numRef>
              <c:f>Sheet1!$B$2:$B$4</c:f>
              <c:numCache>
                <c:formatCode>General</c:formatCode>
                <c:ptCount val="3"/>
                <c:pt idx="0">
                  <c:v>49</c:v>
                </c:pt>
                <c:pt idx="1">
                  <c:v>32</c:v>
                </c:pt>
                <c:pt idx="2">
                  <c:v>19</c:v>
                </c:pt>
              </c:numCache>
            </c:numRef>
          </c:val>
          <c:extLst>
            <c:ext xmlns:c16="http://schemas.microsoft.com/office/drawing/2014/chart" uri="{C3380CC4-5D6E-409C-BE32-E72D297353CC}">
              <c16:uniqueId val="{00000000-0812-4101-831E-68D1ED4DEB73}"/>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Column1</c:v>
                </c:pt>
              </c:strCache>
            </c:strRef>
          </c:tx>
          <c:explosion val="1"/>
          <c:dPt>
            <c:idx val="0"/>
            <c:bubble3D val="0"/>
            <c:spPr>
              <a:solidFill>
                <a:schemeClr val="accent5">
                  <a:shade val="6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6F73-41D1-8FFC-09A46EDEE369}"/>
              </c:ext>
            </c:extLst>
          </c:dPt>
          <c:dPt>
            <c:idx val="1"/>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3-6F73-41D1-8FFC-09A46EDEE369}"/>
              </c:ext>
            </c:extLst>
          </c:dPt>
          <c:dPt>
            <c:idx val="2"/>
            <c:bubble3D val="0"/>
            <c:spPr>
              <a:solidFill>
                <a:schemeClr val="accent5">
                  <a:tint val="6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5-6F73-41D1-8FFC-09A46EDEE369}"/>
              </c:ext>
            </c:extLst>
          </c:dPt>
          <c:cat>
            <c:strRef>
              <c:f>Sheet1!$A$2:$A$4</c:f>
              <c:strCache>
                <c:ptCount val="3"/>
                <c:pt idx="0">
                  <c:v>OSA</c:v>
                </c:pt>
                <c:pt idx="1">
                  <c:v>CSA</c:v>
                </c:pt>
                <c:pt idx="2">
                  <c:v>Normal</c:v>
                </c:pt>
              </c:strCache>
            </c:strRef>
          </c:cat>
          <c:val>
            <c:numRef>
              <c:f>Sheet1!$B$2:$B$4</c:f>
              <c:numCache>
                <c:formatCode>General</c:formatCode>
                <c:ptCount val="3"/>
                <c:pt idx="0">
                  <c:v>62</c:v>
                </c:pt>
                <c:pt idx="1">
                  <c:v>18</c:v>
                </c:pt>
                <c:pt idx="2">
                  <c:v>20</c:v>
                </c:pt>
              </c:numCache>
            </c:numRef>
          </c:val>
          <c:extLst>
            <c:ext xmlns:c16="http://schemas.microsoft.com/office/drawing/2014/chart" uri="{C3380CC4-5D6E-409C-BE32-E72D297353CC}">
              <c16:uniqueId val="{00000006-6F73-41D1-8FFC-09A46EDEE369}"/>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7D8633-01A7-4E9B-BAFB-EF79910F4F1B}"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2625EFEB-A970-41C0-BBB1-284B6F3678EB}">
      <dgm:prSet phldrT="[Text]" custT="1"/>
      <dgm:spPr>
        <a:solidFill>
          <a:srgbClr val="159995"/>
        </a:solidFill>
      </dgm:spPr>
      <dgm:t>
        <a:bodyPr/>
        <a:lstStyle/>
        <a:p>
          <a:r>
            <a:rPr lang="en-US" sz="2400" dirty="0"/>
            <a:t>CPAP</a:t>
          </a:r>
          <a:endParaRPr lang="en-US" sz="1400" dirty="0"/>
        </a:p>
      </dgm:t>
    </dgm:pt>
    <dgm:pt modelId="{3410D3AA-4834-460D-8CF5-9EE00B4FD745}" type="parTrans" cxnId="{776E4607-9A08-4F35-B095-4614E21B785F}">
      <dgm:prSet/>
      <dgm:spPr/>
      <dgm:t>
        <a:bodyPr/>
        <a:lstStyle/>
        <a:p>
          <a:endParaRPr lang="en-US"/>
        </a:p>
      </dgm:t>
    </dgm:pt>
    <dgm:pt modelId="{8DE890CF-20CF-4022-B09F-3E286F069B78}" type="sibTrans" cxnId="{776E4607-9A08-4F35-B095-4614E21B785F}">
      <dgm:prSet/>
      <dgm:spPr/>
      <dgm:t>
        <a:bodyPr/>
        <a:lstStyle/>
        <a:p>
          <a:endParaRPr lang="en-US"/>
        </a:p>
      </dgm:t>
    </dgm:pt>
    <dgm:pt modelId="{B6F08ACB-D84A-428A-97BC-974102219CBF}">
      <dgm:prSet phldrT="[Text]" custT="1"/>
      <dgm:spPr>
        <a:solidFill>
          <a:srgbClr val="159995"/>
        </a:solidFill>
      </dgm:spPr>
      <dgm:t>
        <a:bodyPr/>
        <a:lstStyle/>
        <a:p>
          <a:r>
            <a:rPr lang="en-US" sz="2400" dirty="0"/>
            <a:t>ASV</a:t>
          </a:r>
          <a:endParaRPr lang="en-US" sz="1400" dirty="0"/>
        </a:p>
      </dgm:t>
    </dgm:pt>
    <dgm:pt modelId="{6ADB84DD-5444-413B-B6CA-D2E96F9BCD9C}" type="parTrans" cxnId="{A1E6460E-885F-4D7D-86F4-990876349086}">
      <dgm:prSet/>
      <dgm:spPr/>
      <dgm:t>
        <a:bodyPr/>
        <a:lstStyle/>
        <a:p>
          <a:endParaRPr lang="en-US"/>
        </a:p>
      </dgm:t>
    </dgm:pt>
    <dgm:pt modelId="{8FBA73CD-F844-4848-BB6A-CBEBDF13C169}" type="sibTrans" cxnId="{A1E6460E-885F-4D7D-86F4-990876349086}">
      <dgm:prSet/>
      <dgm:spPr/>
      <dgm:t>
        <a:bodyPr/>
        <a:lstStyle/>
        <a:p>
          <a:endParaRPr lang="en-US"/>
        </a:p>
      </dgm:t>
    </dgm:pt>
    <dgm:pt modelId="{48ADAFFE-D427-4F0C-A5CC-9ED6A6773823}">
      <dgm:prSet phldrT="[Text]" custT="1"/>
      <dgm:spPr>
        <a:solidFill>
          <a:srgbClr val="159995"/>
        </a:solidFill>
      </dgm:spPr>
      <dgm:t>
        <a:bodyPr/>
        <a:lstStyle/>
        <a:p>
          <a:r>
            <a:rPr lang="en-US" sz="2400" dirty="0"/>
            <a:t>CPAP</a:t>
          </a:r>
          <a:endParaRPr lang="en-US" sz="1400" dirty="0"/>
        </a:p>
      </dgm:t>
    </dgm:pt>
    <dgm:pt modelId="{0AEC1B0E-5209-4BD1-BEBA-894E0346FF79}" type="parTrans" cxnId="{70FD5D5F-7EF0-4423-A709-61BA4CFA95D6}">
      <dgm:prSet/>
      <dgm:spPr/>
      <dgm:t>
        <a:bodyPr/>
        <a:lstStyle/>
        <a:p>
          <a:endParaRPr lang="en-US"/>
        </a:p>
      </dgm:t>
    </dgm:pt>
    <dgm:pt modelId="{C86D6EAD-CEFA-460A-8130-E36D5C00A70D}" type="sibTrans" cxnId="{70FD5D5F-7EF0-4423-A709-61BA4CFA95D6}">
      <dgm:prSet/>
      <dgm:spPr/>
      <dgm:t>
        <a:bodyPr/>
        <a:lstStyle/>
        <a:p>
          <a:endParaRPr lang="en-US"/>
        </a:p>
      </dgm:t>
    </dgm:pt>
    <dgm:pt modelId="{1118888B-A96B-46EC-8819-420F787096C7}">
      <dgm:prSet phldrT="[Text]"/>
      <dgm:spPr>
        <a:solidFill>
          <a:srgbClr val="159995"/>
        </a:solidFill>
      </dgm:spPr>
      <dgm:t>
        <a:bodyPr/>
        <a:lstStyle/>
        <a:p>
          <a:r>
            <a:rPr lang="en-US" dirty="0"/>
            <a:t>Phrenic nerve stimulation</a:t>
          </a:r>
        </a:p>
      </dgm:t>
    </dgm:pt>
    <dgm:pt modelId="{84612DFF-7C16-4481-8055-85420FB840F9}" type="parTrans" cxnId="{95E23D0E-8D3F-444F-9006-06212A37B08A}">
      <dgm:prSet/>
      <dgm:spPr/>
      <dgm:t>
        <a:bodyPr/>
        <a:lstStyle/>
        <a:p>
          <a:endParaRPr lang="en-US"/>
        </a:p>
      </dgm:t>
    </dgm:pt>
    <dgm:pt modelId="{64CFCB93-42F2-444B-BDC6-CD5621D4E23D}" type="sibTrans" cxnId="{95E23D0E-8D3F-444F-9006-06212A37B08A}">
      <dgm:prSet/>
      <dgm:spPr/>
      <dgm:t>
        <a:bodyPr/>
        <a:lstStyle/>
        <a:p>
          <a:endParaRPr lang="en-US"/>
        </a:p>
      </dgm:t>
    </dgm:pt>
    <dgm:pt modelId="{87F778AE-E8F2-4E6A-9C4B-3AFD347E4ADA}" type="pres">
      <dgm:prSet presAssocID="{DA7D8633-01A7-4E9B-BAFB-EF79910F4F1B}" presName="matrix" presStyleCnt="0">
        <dgm:presLayoutVars>
          <dgm:chMax val="1"/>
          <dgm:dir/>
          <dgm:resizeHandles val="exact"/>
        </dgm:presLayoutVars>
      </dgm:prSet>
      <dgm:spPr/>
    </dgm:pt>
    <dgm:pt modelId="{73A5ED54-538C-46A9-A14A-D26CBC2744CE}" type="pres">
      <dgm:prSet presAssocID="{DA7D8633-01A7-4E9B-BAFB-EF79910F4F1B}" presName="diamond" presStyleLbl="bgShp" presStyleIdx="0" presStyleCnt="1"/>
      <dgm:spPr/>
    </dgm:pt>
    <dgm:pt modelId="{F4E6B0FC-C249-45BC-A51F-9AA4F3358D48}" type="pres">
      <dgm:prSet presAssocID="{DA7D8633-01A7-4E9B-BAFB-EF79910F4F1B}" presName="quad1" presStyleLbl="node1" presStyleIdx="0" presStyleCnt="4">
        <dgm:presLayoutVars>
          <dgm:chMax val="0"/>
          <dgm:chPref val="0"/>
          <dgm:bulletEnabled val="1"/>
        </dgm:presLayoutVars>
      </dgm:prSet>
      <dgm:spPr/>
    </dgm:pt>
    <dgm:pt modelId="{1026D9F4-BA32-4ACE-B598-CFC2CBCCE56A}" type="pres">
      <dgm:prSet presAssocID="{DA7D8633-01A7-4E9B-BAFB-EF79910F4F1B}" presName="quad2" presStyleLbl="node1" presStyleIdx="1" presStyleCnt="4">
        <dgm:presLayoutVars>
          <dgm:chMax val="0"/>
          <dgm:chPref val="0"/>
          <dgm:bulletEnabled val="1"/>
        </dgm:presLayoutVars>
      </dgm:prSet>
      <dgm:spPr/>
    </dgm:pt>
    <dgm:pt modelId="{21BD3BA5-32C5-4541-AE80-C511E04B7BCD}" type="pres">
      <dgm:prSet presAssocID="{DA7D8633-01A7-4E9B-BAFB-EF79910F4F1B}" presName="quad3" presStyleLbl="node1" presStyleIdx="2" presStyleCnt="4">
        <dgm:presLayoutVars>
          <dgm:chMax val="0"/>
          <dgm:chPref val="0"/>
          <dgm:bulletEnabled val="1"/>
        </dgm:presLayoutVars>
      </dgm:prSet>
      <dgm:spPr/>
    </dgm:pt>
    <dgm:pt modelId="{D68CADB7-ED15-4CF2-89F5-D43D11363B9D}" type="pres">
      <dgm:prSet presAssocID="{DA7D8633-01A7-4E9B-BAFB-EF79910F4F1B}" presName="quad4" presStyleLbl="node1" presStyleIdx="3" presStyleCnt="4">
        <dgm:presLayoutVars>
          <dgm:chMax val="0"/>
          <dgm:chPref val="0"/>
          <dgm:bulletEnabled val="1"/>
        </dgm:presLayoutVars>
      </dgm:prSet>
      <dgm:spPr/>
    </dgm:pt>
  </dgm:ptLst>
  <dgm:cxnLst>
    <dgm:cxn modelId="{776E4607-9A08-4F35-B095-4614E21B785F}" srcId="{DA7D8633-01A7-4E9B-BAFB-EF79910F4F1B}" destId="{2625EFEB-A970-41C0-BBB1-284B6F3678EB}" srcOrd="0" destOrd="0" parTransId="{3410D3AA-4834-460D-8CF5-9EE00B4FD745}" sibTransId="{8DE890CF-20CF-4022-B09F-3E286F069B78}"/>
    <dgm:cxn modelId="{95E23D0E-8D3F-444F-9006-06212A37B08A}" srcId="{DA7D8633-01A7-4E9B-BAFB-EF79910F4F1B}" destId="{1118888B-A96B-46EC-8819-420F787096C7}" srcOrd="3" destOrd="0" parTransId="{84612DFF-7C16-4481-8055-85420FB840F9}" sibTransId="{64CFCB93-42F2-444B-BDC6-CD5621D4E23D}"/>
    <dgm:cxn modelId="{A1E6460E-885F-4D7D-86F4-990876349086}" srcId="{DA7D8633-01A7-4E9B-BAFB-EF79910F4F1B}" destId="{B6F08ACB-D84A-428A-97BC-974102219CBF}" srcOrd="1" destOrd="0" parTransId="{6ADB84DD-5444-413B-B6CA-D2E96F9BCD9C}" sibTransId="{8FBA73CD-F844-4848-BB6A-CBEBDF13C169}"/>
    <dgm:cxn modelId="{EEB9D516-3485-4BAE-9751-EC23045643B8}" type="presOf" srcId="{48ADAFFE-D427-4F0C-A5CC-9ED6A6773823}" destId="{21BD3BA5-32C5-4541-AE80-C511E04B7BCD}" srcOrd="0" destOrd="0" presId="urn:microsoft.com/office/officeart/2005/8/layout/matrix3"/>
    <dgm:cxn modelId="{70FD5D5F-7EF0-4423-A709-61BA4CFA95D6}" srcId="{DA7D8633-01A7-4E9B-BAFB-EF79910F4F1B}" destId="{48ADAFFE-D427-4F0C-A5CC-9ED6A6773823}" srcOrd="2" destOrd="0" parTransId="{0AEC1B0E-5209-4BD1-BEBA-894E0346FF79}" sibTransId="{C86D6EAD-CEFA-460A-8130-E36D5C00A70D}"/>
    <dgm:cxn modelId="{524D7DAA-E7EC-47D9-9ECC-2A88E5C9A080}" type="presOf" srcId="{B6F08ACB-D84A-428A-97BC-974102219CBF}" destId="{1026D9F4-BA32-4ACE-B598-CFC2CBCCE56A}" srcOrd="0" destOrd="0" presId="urn:microsoft.com/office/officeart/2005/8/layout/matrix3"/>
    <dgm:cxn modelId="{68310FBA-5D82-4447-9DC4-269F32030B7D}" type="presOf" srcId="{DA7D8633-01A7-4E9B-BAFB-EF79910F4F1B}" destId="{87F778AE-E8F2-4E6A-9C4B-3AFD347E4ADA}" srcOrd="0" destOrd="0" presId="urn:microsoft.com/office/officeart/2005/8/layout/matrix3"/>
    <dgm:cxn modelId="{46E0E4EC-050E-4874-A782-81317EA290C0}" type="presOf" srcId="{2625EFEB-A970-41C0-BBB1-284B6F3678EB}" destId="{F4E6B0FC-C249-45BC-A51F-9AA4F3358D48}" srcOrd="0" destOrd="0" presId="urn:microsoft.com/office/officeart/2005/8/layout/matrix3"/>
    <dgm:cxn modelId="{C39235F6-10D9-4B57-8FF4-F35A76D6FB0A}" type="presOf" srcId="{1118888B-A96B-46EC-8819-420F787096C7}" destId="{D68CADB7-ED15-4CF2-89F5-D43D11363B9D}" srcOrd="0" destOrd="0" presId="urn:microsoft.com/office/officeart/2005/8/layout/matrix3"/>
    <dgm:cxn modelId="{4D9F9903-8266-4CBA-9577-EE6FEB7DC016}" type="presParOf" srcId="{87F778AE-E8F2-4E6A-9C4B-3AFD347E4ADA}" destId="{73A5ED54-538C-46A9-A14A-D26CBC2744CE}" srcOrd="0" destOrd="0" presId="urn:microsoft.com/office/officeart/2005/8/layout/matrix3"/>
    <dgm:cxn modelId="{DA5ABBE1-FC40-4268-AA9E-AFF0F8D4F219}" type="presParOf" srcId="{87F778AE-E8F2-4E6A-9C4B-3AFD347E4ADA}" destId="{F4E6B0FC-C249-45BC-A51F-9AA4F3358D48}" srcOrd="1" destOrd="0" presId="urn:microsoft.com/office/officeart/2005/8/layout/matrix3"/>
    <dgm:cxn modelId="{3F93562C-2DE0-46C1-834A-574452347B05}" type="presParOf" srcId="{87F778AE-E8F2-4E6A-9C4B-3AFD347E4ADA}" destId="{1026D9F4-BA32-4ACE-B598-CFC2CBCCE56A}" srcOrd="2" destOrd="0" presId="urn:microsoft.com/office/officeart/2005/8/layout/matrix3"/>
    <dgm:cxn modelId="{480E5882-76B5-4350-8660-5F36186B8400}" type="presParOf" srcId="{87F778AE-E8F2-4E6A-9C4B-3AFD347E4ADA}" destId="{21BD3BA5-32C5-4541-AE80-C511E04B7BCD}" srcOrd="3" destOrd="0" presId="urn:microsoft.com/office/officeart/2005/8/layout/matrix3"/>
    <dgm:cxn modelId="{494166F4-395C-4241-A376-796D995AF5F5}" type="presParOf" srcId="{87F778AE-E8F2-4E6A-9C4B-3AFD347E4ADA}" destId="{D68CADB7-ED15-4CF2-89F5-D43D11363B9D}"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A5ED54-538C-46A9-A14A-D26CBC2744CE}">
      <dsp:nvSpPr>
        <dsp:cNvPr id="0" name=""/>
        <dsp:cNvSpPr/>
      </dsp:nvSpPr>
      <dsp:spPr>
        <a:xfrm>
          <a:off x="2172937" y="0"/>
          <a:ext cx="3119034" cy="3119034"/>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E6B0FC-C249-45BC-A51F-9AA4F3358D48}">
      <dsp:nvSpPr>
        <dsp:cNvPr id="0" name=""/>
        <dsp:cNvSpPr/>
      </dsp:nvSpPr>
      <dsp:spPr>
        <a:xfrm>
          <a:off x="2469245" y="296308"/>
          <a:ext cx="1216423" cy="1216423"/>
        </a:xfrm>
        <a:prstGeom prst="roundRect">
          <a:avLst/>
        </a:prstGeom>
        <a:solidFill>
          <a:srgbClr val="15999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CPAP</a:t>
          </a:r>
          <a:endParaRPr lang="en-US" sz="1400" kern="1200" dirty="0"/>
        </a:p>
      </dsp:txBody>
      <dsp:txXfrm>
        <a:off x="2528626" y="355689"/>
        <a:ext cx="1097661" cy="1097661"/>
      </dsp:txXfrm>
    </dsp:sp>
    <dsp:sp modelId="{1026D9F4-BA32-4ACE-B598-CFC2CBCCE56A}">
      <dsp:nvSpPr>
        <dsp:cNvPr id="0" name=""/>
        <dsp:cNvSpPr/>
      </dsp:nvSpPr>
      <dsp:spPr>
        <a:xfrm>
          <a:off x="3779239" y="296308"/>
          <a:ext cx="1216423" cy="1216423"/>
        </a:xfrm>
        <a:prstGeom prst="roundRect">
          <a:avLst/>
        </a:prstGeom>
        <a:solidFill>
          <a:srgbClr val="15999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ASV</a:t>
          </a:r>
          <a:endParaRPr lang="en-US" sz="1400" kern="1200" dirty="0"/>
        </a:p>
      </dsp:txBody>
      <dsp:txXfrm>
        <a:off x="3838620" y="355689"/>
        <a:ext cx="1097661" cy="1097661"/>
      </dsp:txXfrm>
    </dsp:sp>
    <dsp:sp modelId="{21BD3BA5-32C5-4541-AE80-C511E04B7BCD}">
      <dsp:nvSpPr>
        <dsp:cNvPr id="0" name=""/>
        <dsp:cNvSpPr/>
      </dsp:nvSpPr>
      <dsp:spPr>
        <a:xfrm>
          <a:off x="2469245" y="1606302"/>
          <a:ext cx="1216423" cy="1216423"/>
        </a:xfrm>
        <a:prstGeom prst="roundRect">
          <a:avLst/>
        </a:prstGeom>
        <a:solidFill>
          <a:srgbClr val="15999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CPAP</a:t>
          </a:r>
          <a:endParaRPr lang="en-US" sz="1400" kern="1200" dirty="0"/>
        </a:p>
      </dsp:txBody>
      <dsp:txXfrm>
        <a:off x="2528626" y="1665683"/>
        <a:ext cx="1097661" cy="1097661"/>
      </dsp:txXfrm>
    </dsp:sp>
    <dsp:sp modelId="{D68CADB7-ED15-4CF2-89F5-D43D11363B9D}">
      <dsp:nvSpPr>
        <dsp:cNvPr id="0" name=""/>
        <dsp:cNvSpPr/>
      </dsp:nvSpPr>
      <dsp:spPr>
        <a:xfrm>
          <a:off x="3779239" y="1606302"/>
          <a:ext cx="1216423" cy="1216423"/>
        </a:xfrm>
        <a:prstGeom prst="roundRect">
          <a:avLst/>
        </a:prstGeom>
        <a:solidFill>
          <a:srgbClr val="15999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Phrenic nerve stimulation</a:t>
          </a:r>
        </a:p>
      </dsp:txBody>
      <dsp:txXfrm>
        <a:off x="3838620" y="1665683"/>
        <a:ext cx="1097661" cy="1097661"/>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73391DC-F52B-2B4C-9D3C-9D3268808030}" type="datetimeFigureOut">
              <a:rPr lang="en-US" smtClean="0"/>
              <a:t>7/24/21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78A52E4-EDD1-1041-B993-0682BA9FA48E}" type="slidenum">
              <a:rPr lang="en-US" smtClean="0"/>
              <a:t>‹#›</a:t>
            </a:fld>
            <a:endParaRPr lang="en-US" dirty="0"/>
          </a:p>
        </p:txBody>
      </p:sp>
    </p:spTree>
    <p:extLst>
      <p:ext uri="{BB962C8B-B14F-4D97-AF65-F5344CB8AC3E}">
        <p14:creationId xmlns:p14="http://schemas.microsoft.com/office/powerpoint/2010/main" val="8959761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66AD16-DD9A-47C9-9F77-1198442821CA}" type="datetimeFigureOut">
              <a:rPr lang="en-GB" smtClean="0"/>
              <a:t>24/07/2021</a:t>
            </a:fld>
            <a:endParaRPr lang="en-GB"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CADBDE-F557-40F6-B79E-0CBF7328AB3C}" type="slidenum">
              <a:rPr lang="en-GB" smtClean="0"/>
              <a:t>‹#›</a:t>
            </a:fld>
            <a:endParaRPr lang="en-GB" dirty="0"/>
          </a:p>
        </p:txBody>
      </p:sp>
    </p:spTree>
    <p:extLst>
      <p:ext uri="{BB962C8B-B14F-4D97-AF65-F5344CB8AC3E}">
        <p14:creationId xmlns:p14="http://schemas.microsoft.com/office/powerpoint/2010/main" val="34110900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During obstructive sleep apnea (OSA), negative intrathoracic pressure generated against the occluded upper airway (UA) increases left ventricular (LV) transmural pressure</a:t>
            </a:r>
          </a:p>
          <a:p>
            <a:r>
              <a:rPr lang="en-US" sz="1200" kern="1200" dirty="0">
                <a:solidFill>
                  <a:schemeClr val="tx1"/>
                </a:solidFill>
                <a:effectLst/>
                <a:latin typeface="+mn-lt"/>
                <a:ea typeface="+mn-ea"/>
                <a:cs typeface="+mn-cs"/>
              </a:rPr>
              <a:t>(intracardiac minus intrathoracic pressure) and LV afterload. It also increases venous return, augmenting right ventricular (RV) pre-load, whereas OSA-induced hypoxia causes PA vasoconstriction and pulmonary hypertension. These cause RV distension and leftward displacement of the interventricular septum during diastole, which impairs LV filling and diminishes LV pre-load and stroke volume.  This combination of increased LV afterload and diminished</a:t>
            </a:r>
          </a:p>
          <a:p>
            <a:r>
              <a:rPr lang="en-US" sz="1200" kern="1200" dirty="0">
                <a:solidFill>
                  <a:schemeClr val="tx1"/>
                </a:solidFill>
                <a:effectLst/>
                <a:latin typeface="+mn-lt"/>
                <a:ea typeface="+mn-ea"/>
                <a:cs typeface="+mn-cs"/>
              </a:rPr>
              <a:t>preload reduces stroke volume and cardiac output more in HF patients than in healthy subjects (27,28 ). Whereas stroke volume recovers abruptly to baseline in healthy</a:t>
            </a:r>
          </a:p>
          <a:p>
            <a:r>
              <a:rPr lang="en-US" sz="1200" kern="1200" dirty="0">
                <a:solidFill>
                  <a:schemeClr val="tx1"/>
                </a:solidFill>
                <a:effectLst/>
                <a:latin typeface="+mn-lt"/>
                <a:ea typeface="+mn-ea"/>
                <a:cs typeface="+mn-cs"/>
              </a:rPr>
              <a:t>subjects at apnea termination, recovery is delayed in patients with HF (24 ).</a:t>
            </a:r>
          </a:p>
          <a:p>
            <a:r>
              <a:rPr lang="en-US" sz="1200" kern="1200" dirty="0">
                <a:solidFill>
                  <a:schemeClr val="tx1"/>
                </a:solidFill>
                <a:effectLst/>
                <a:latin typeface="+mn-lt"/>
                <a:ea typeface="+mn-ea"/>
                <a:cs typeface="+mn-cs"/>
              </a:rPr>
              <a:t>Increased LV transmural pressure also increases myocardial oxygen demand while simultaneously reducing coronary blood flow during which apnea-related hypoxia reduces oxygen delivery (2,24,29 ). This can precipitate myocardial ischemia and impair cardiac contractility and diastolic relaxation</a:t>
            </a:r>
          </a:p>
          <a:p>
            <a:r>
              <a:rPr lang="en-US" sz="1200" kern="1200" dirty="0">
                <a:solidFill>
                  <a:schemeClr val="tx1"/>
                </a:solidFill>
                <a:effectLst/>
                <a:latin typeface="+mn-lt"/>
                <a:ea typeface="+mn-ea"/>
                <a:cs typeface="+mn-cs"/>
              </a:rPr>
              <a:t>(30,31 ). Over time, such stresses may contribute to development or progression of cardiac remodeling, hypertrophy, and failure.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5CA569D-F425-D14C-8B71-B7F40660FCD1}" type="slidenum">
              <a:rPr lang="en-US" smtClean="0"/>
              <a:t>5</a:t>
            </a:fld>
            <a:endParaRPr lang="en-US"/>
          </a:p>
        </p:txBody>
      </p:sp>
    </p:spTree>
    <p:extLst>
      <p:ext uri="{BB962C8B-B14F-4D97-AF65-F5344CB8AC3E}">
        <p14:creationId xmlns:p14="http://schemas.microsoft.com/office/powerpoint/2010/main" val="4164236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Mel</a:t>
            </a:r>
          </a:p>
        </p:txBody>
      </p:sp>
      <p:sp>
        <p:nvSpPr>
          <p:cNvPr id="4" name="Slide Number Placeholder 3"/>
          <p:cNvSpPr>
            <a:spLocks noGrp="1"/>
          </p:cNvSpPr>
          <p:nvPr>
            <p:ph type="sldNum" sz="quarter" idx="5"/>
          </p:nvPr>
        </p:nvSpPr>
        <p:spPr/>
        <p:txBody>
          <a:bodyPr/>
          <a:lstStyle/>
          <a:p>
            <a:fld id="{4CCADBDE-F557-40F6-B79E-0CBF7328AB3C}" type="slidenum">
              <a:rPr lang="en-GB" smtClean="0"/>
              <a:t>6</a:t>
            </a:fld>
            <a:endParaRPr lang="en-GB" dirty="0"/>
          </a:p>
        </p:txBody>
      </p:sp>
    </p:spTree>
    <p:extLst>
      <p:ext uri="{BB962C8B-B14F-4D97-AF65-F5344CB8AC3E}">
        <p14:creationId xmlns:p14="http://schemas.microsoft.com/office/powerpoint/2010/main" val="3785247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talking to cardiologists you will not have to explain what </a:t>
            </a:r>
            <a:r>
              <a:rPr lang="en-US" dirty="0" err="1"/>
              <a:t>HFrEF</a:t>
            </a:r>
            <a:r>
              <a:rPr lang="en-US" dirty="0"/>
              <a:t> and </a:t>
            </a:r>
            <a:r>
              <a:rPr lang="en-US" dirty="0" err="1"/>
              <a:t>HFpEF</a:t>
            </a:r>
            <a:r>
              <a:rPr lang="en-US" dirty="0"/>
              <a:t> are….. But you will need to define AHI and describe when you treat OSA</a:t>
            </a:r>
          </a:p>
        </p:txBody>
      </p:sp>
      <p:sp>
        <p:nvSpPr>
          <p:cNvPr id="4" name="Slide Number Placeholder 3"/>
          <p:cNvSpPr>
            <a:spLocks noGrp="1"/>
          </p:cNvSpPr>
          <p:nvPr>
            <p:ph type="sldNum" sz="quarter" idx="5"/>
          </p:nvPr>
        </p:nvSpPr>
        <p:spPr/>
        <p:txBody>
          <a:bodyPr/>
          <a:lstStyle/>
          <a:p>
            <a:fld id="{61FBF7A4-956B-48F0-BA60-169E1B51904E}" type="slidenum">
              <a:rPr lang="en-US" smtClean="0"/>
              <a:t>8</a:t>
            </a:fld>
            <a:endParaRPr lang="en-US"/>
          </a:p>
        </p:txBody>
      </p:sp>
    </p:spTree>
    <p:extLst>
      <p:ext uri="{BB962C8B-B14F-4D97-AF65-F5344CB8AC3E}">
        <p14:creationId xmlns:p14="http://schemas.microsoft.com/office/powerpoint/2010/main" val="343331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CADBDE-F557-40F6-B79E-0CBF7328AB3C}" type="slidenum">
              <a:rPr lang="en-GB" smtClean="0"/>
              <a:t>11</a:t>
            </a:fld>
            <a:endParaRPr lang="en-GB" dirty="0"/>
          </a:p>
        </p:txBody>
      </p:sp>
    </p:spTree>
    <p:extLst>
      <p:ext uri="{BB962C8B-B14F-4D97-AF65-F5344CB8AC3E}">
        <p14:creationId xmlns:p14="http://schemas.microsoft.com/office/powerpoint/2010/main" val="2241089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CADBDE-F557-40F6-B79E-0CBF7328AB3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2780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As we all know there are two main types of sleep apnea, obstructive and central. </a:t>
            </a:r>
          </a:p>
          <a:p>
            <a:r>
              <a:rPr lang="en-US" sz="1200" b="0" i="0" u="none" strike="noStrike" kern="1200" baseline="0" dirty="0">
                <a:solidFill>
                  <a:schemeClr val="tx1"/>
                </a:solidFill>
                <a:latin typeface="+mn-lt"/>
                <a:ea typeface="+mn-ea"/>
                <a:cs typeface="+mn-cs"/>
              </a:rPr>
              <a:t>Apneas or hypopneas are classified as obstructive or central</a:t>
            </a:r>
          </a:p>
          <a:p>
            <a:r>
              <a:rPr lang="en-US" sz="1200" b="0" i="0" u="none" strike="noStrike" kern="1200" baseline="0" dirty="0">
                <a:solidFill>
                  <a:schemeClr val="tx1"/>
                </a:solidFill>
                <a:latin typeface="+mn-lt"/>
                <a:ea typeface="+mn-ea"/>
                <a:cs typeface="+mn-cs"/>
              </a:rPr>
              <a:t>they result from an absence or reduction of brainstem neural output to the upper airway muscles (e.g., genioglossus) and/or the inspiratory pump muscles (diaphragm and intercostal muscles). </a:t>
            </a:r>
          </a:p>
          <a:p>
            <a:r>
              <a:rPr lang="en-US" sz="1200" b="0" i="0" u="none" strike="noStrike" kern="1200" baseline="0" dirty="0">
                <a:solidFill>
                  <a:schemeClr val="tx1"/>
                </a:solidFill>
                <a:latin typeface="+mn-lt"/>
                <a:ea typeface="+mn-ea"/>
                <a:cs typeface="+mn-cs"/>
              </a:rPr>
              <a:t>The pattern of neural output determines the phenotype: OSA occurs when complete upper airway occlusion occurs (absent airflow, tongue falling backward) in the face of continued activity of inspiratory thoracic pump muscles. In contrast, CSA occurs when there is a transient reduction by the pontomedullary pacemaker in the generation of breathing rhythm. The 2 most common causes in adults are HF and opioid use.</a:t>
            </a:r>
          </a:p>
        </p:txBody>
      </p:sp>
      <p:sp>
        <p:nvSpPr>
          <p:cNvPr id="4" name="Slide Number Placeholder 3"/>
          <p:cNvSpPr>
            <a:spLocks noGrp="1"/>
          </p:cNvSpPr>
          <p:nvPr>
            <p:ph type="sldNum" sz="quarter" idx="5"/>
          </p:nvPr>
        </p:nvSpPr>
        <p:spPr/>
        <p:txBody>
          <a:bodyPr/>
          <a:lstStyle/>
          <a:p>
            <a:fld id="{95CA569D-F425-D14C-8B71-B7F40660FCD1}" type="slidenum">
              <a:rPr lang="en-US" smtClean="0"/>
              <a:t>19</a:t>
            </a:fld>
            <a:endParaRPr lang="en-US"/>
          </a:p>
        </p:txBody>
      </p:sp>
    </p:spTree>
    <p:extLst>
      <p:ext uri="{BB962C8B-B14F-4D97-AF65-F5344CB8AC3E}">
        <p14:creationId xmlns:p14="http://schemas.microsoft.com/office/powerpoint/2010/main" val="4260734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diagram illustrates a number of mechanisms by which obstructive sleep apnea (OSA) augments sympathetic and diminishes parasympathetic activity. BP  blood pressure. </a:t>
            </a:r>
          </a:p>
          <a:p>
            <a:r>
              <a:rPr lang="en-US" sz="1200" kern="1200" dirty="0">
                <a:solidFill>
                  <a:schemeClr val="tx1"/>
                </a:solidFill>
                <a:effectLst/>
                <a:latin typeface="+mn-lt"/>
                <a:ea typeface="+mn-ea"/>
                <a:cs typeface="+mn-cs"/>
              </a:rPr>
              <a:t>Intermittent hypoxia and CO2 retention stimulate central and peripheral chemoreceptors that augment SNA (32) (Fig. 2). Apnea also enhances SNA by eliminating reflex inhibition of SNA arising from pulmonary stretch receptors (33). Reductions in stroke volume and BP during obstructive apneas unload carotid sinus baroreceptors and reflexively augment SNA. This is exaggerated in patients with HF</a:t>
            </a:r>
          </a:p>
          <a:p>
            <a:endParaRPr lang="en-US" dirty="0"/>
          </a:p>
        </p:txBody>
      </p:sp>
      <p:sp>
        <p:nvSpPr>
          <p:cNvPr id="4" name="Slide Number Placeholder 3"/>
          <p:cNvSpPr>
            <a:spLocks noGrp="1"/>
          </p:cNvSpPr>
          <p:nvPr>
            <p:ph type="sldNum" sz="quarter" idx="5"/>
          </p:nvPr>
        </p:nvSpPr>
        <p:spPr/>
        <p:txBody>
          <a:bodyPr/>
          <a:lstStyle/>
          <a:p>
            <a:fld id="{95CA569D-F425-D14C-8B71-B7F40660FCD1}" type="slidenum">
              <a:rPr lang="en-US" smtClean="0"/>
              <a:t>20</a:t>
            </a:fld>
            <a:endParaRPr lang="en-US"/>
          </a:p>
        </p:txBody>
      </p:sp>
    </p:spTree>
    <p:extLst>
      <p:ext uri="{BB962C8B-B14F-4D97-AF65-F5344CB8AC3E}">
        <p14:creationId xmlns:p14="http://schemas.microsoft.com/office/powerpoint/2010/main" val="3685868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CA569D-F425-D14C-8B71-B7F40660FCD1}" type="slidenum">
              <a:rPr lang="en-US" smtClean="0"/>
              <a:t>23</a:t>
            </a:fld>
            <a:endParaRPr lang="en-US"/>
          </a:p>
        </p:txBody>
      </p:sp>
    </p:spTree>
    <p:extLst>
      <p:ext uri="{BB962C8B-B14F-4D97-AF65-F5344CB8AC3E}">
        <p14:creationId xmlns:p14="http://schemas.microsoft.com/office/powerpoint/2010/main" val="22449467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4" name="Rectangle 13"/>
          <p:cNvSpPr/>
          <p:nvPr userDrawn="1"/>
        </p:nvSpPr>
        <p:spPr>
          <a:xfrm>
            <a:off x="2406464" y="1"/>
            <a:ext cx="9785537" cy="5978105"/>
          </a:xfrm>
          <a:prstGeom prst="rect">
            <a:avLst/>
          </a:prstGeom>
          <a:solidFill>
            <a:srgbClr val="E5E4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solidFill>
                  <a:srgbClr val="004A73"/>
                </a:solidFill>
              </a:ln>
              <a:effectLst/>
            </a:endParaRPr>
          </a:p>
        </p:txBody>
      </p:sp>
      <p:sp>
        <p:nvSpPr>
          <p:cNvPr id="13" name="Rectangle 12"/>
          <p:cNvSpPr/>
          <p:nvPr userDrawn="1"/>
        </p:nvSpPr>
        <p:spPr>
          <a:xfrm>
            <a:off x="1" y="0"/>
            <a:ext cx="2406463" cy="6858000"/>
          </a:xfrm>
          <a:prstGeom prst="rect">
            <a:avLst/>
          </a:prstGeom>
          <a:solidFill>
            <a:srgbClr val="004A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solidFill>
                  <a:srgbClr val="004A73"/>
                </a:solidFill>
              </a:ln>
              <a:effectLst/>
            </a:endParaRPr>
          </a:p>
        </p:txBody>
      </p:sp>
      <p:sp>
        <p:nvSpPr>
          <p:cNvPr id="15" name="Title 1"/>
          <p:cNvSpPr>
            <a:spLocks noGrp="1"/>
          </p:cNvSpPr>
          <p:nvPr>
            <p:ph type="ctrTitle" hasCustomPrompt="1"/>
          </p:nvPr>
        </p:nvSpPr>
        <p:spPr>
          <a:xfrm>
            <a:off x="3234743" y="1992694"/>
            <a:ext cx="7384827" cy="1323439"/>
          </a:xfrm>
        </p:spPr>
        <p:txBody>
          <a:bodyPr wrap="square">
            <a:spAutoFit/>
          </a:bodyPr>
          <a:lstStyle>
            <a:lvl1pPr>
              <a:defRPr sz="4000">
                <a:solidFill>
                  <a:srgbClr val="004A73"/>
                </a:solidFill>
              </a:defRPr>
            </a:lvl1pPr>
          </a:lstStyle>
          <a:p>
            <a:r>
              <a:rPr lang="en-US" dirty="0"/>
              <a:t>Click to edit Master title</a:t>
            </a:r>
            <a:br>
              <a:rPr lang="en-US" dirty="0"/>
            </a:br>
            <a:r>
              <a:rPr lang="en-US" dirty="0"/>
              <a:t>style</a:t>
            </a:r>
          </a:p>
        </p:txBody>
      </p:sp>
      <p:sp>
        <p:nvSpPr>
          <p:cNvPr id="16" name="Subtitle 2"/>
          <p:cNvSpPr>
            <a:spLocks noGrp="1"/>
          </p:cNvSpPr>
          <p:nvPr>
            <p:ph type="subTitle" idx="1"/>
          </p:nvPr>
        </p:nvSpPr>
        <p:spPr>
          <a:xfrm>
            <a:off x="3234743" y="3390295"/>
            <a:ext cx="7384827" cy="461665"/>
          </a:xfrm>
        </p:spPr>
        <p:txBody>
          <a:bodyPr wrap="square">
            <a:spAutoFit/>
          </a:bodyPr>
          <a:lstStyle>
            <a:lvl1pPr marL="0" indent="0" algn="l">
              <a:buNone/>
              <a:defRPr>
                <a:solidFill>
                  <a:srgbClr val="004A7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66BE1094-54EF-439A-A8B1-06FA305734B5}"/>
              </a:ext>
            </a:extLst>
          </p:cNvPr>
          <p:cNvPicPr>
            <a:picLocks noChangeAspect="1"/>
          </p:cNvPicPr>
          <p:nvPr userDrawn="1"/>
        </p:nvPicPr>
        <p:blipFill>
          <a:blip r:embed="rId2"/>
          <a:stretch>
            <a:fillRect/>
          </a:stretch>
        </p:blipFill>
        <p:spPr>
          <a:xfrm>
            <a:off x="506936" y="1"/>
            <a:ext cx="3799057" cy="3772887"/>
          </a:xfrm>
          <a:prstGeom prst="rect">
            <a:avLst/>
          </a:prstGeom>
        </p:spPr>
      </p:pic>
      <p:sp>
        <p:nvSpPr>
          <p:cNvPr id="7" name="Rectangle 6">
            <a:extLst>
              <a:ext uri="{FF2B5EF4-FFF2-40B4-BE49-F238E27FC236}">
                <a16:creationId xmlns:a16="http://schemas.microsoft.com/office/drawing/2014/main" id="{DEB57D88-CAA1-AA4B-92D3-1E52E9897754}"/>
              </a:ext>
            </a:extLst>
          </p:cNvPr>
          <p:cNvSpPr/>
          <p:nvPr userDrawn="1"/>
        </p:nvSpPr>
        <p:spPr>
          <a:xfrm>
            <a:off x="10452653" y="6241773"/>
            <a:ext cx="1649896" cy="467139"/>
          </a:xfrm>
          <a:prstGeom prst="rect">
            <a:avLst/>
          </a:prstGeom>
          <a:ln>
            <a:solidFill>
              <a:srgbClr val="E5F9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7694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grpSp>
        <p:nvGrpSpPr>
          <p:cNvPr id="2" name="Group 1"/>
          <p:cNvGrpSpPr/>
          <p:nvPr userDrawn="1"/>
        </p:nvGrpSpPr>
        <p:grpSpPr>
          <a:xfrm>
            <a:off x="3088920" y="1629248"/>
            <a:ext cx="6014161" cy="3599504"/>
            <a:chOff x="2027395" y="792962"/>
            <a:chExt cx="4510621" cy="3599504"/>
          </a:xfrm>
        </p:grpSpPr>
        <p:pic>
          <p:nvPicPr>
            <p:cNvPr id="3" name="Picture 2" descr="shap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7395" y="792962"/>
              <a:ext cx="2572808" cy="2572806"/>
            </a:xfrm>
            <a:prstGeom prst="rect">
              <a:avLst/>
            </a:prstGeom>
          </p:spPr>
        </p:pic>
        <p:sp>
          <p:nvSpPr>
            <p:cNvPr id="4" name="TextBox 3"/>
            <p:cNvSpPr txBox="1"/>
            <p:nvPr userDrawn="1"/>
          </p:nvSpPr>
          <p:spPr>
            <a:xfrm>
              <a:off x="4021615" y="2762533"/>
              <a:ext cx="2516401" cy="1629933"/>
            </a:xfrm>
            <a:prstGeom prst="rect">
              <a:avLst/>
            </a:prstGeom>
            <a:noFill/>
          </p:spPr>
          <p:txBody>
            <a:bodyPr wrap="square" rtlCol="0">
              <a:spAutoFit/>
            </a:bodyPr>
            <a:lstStyle/>
            <a:p>
              <a:pPr>
                <a:lnSpc>
                  <a:spcPts val="5820"/>
                </a:lnSpc>
              </a:pPr>
              <a:r>
                <a:rPr lang="en-US" sz="5400" dirty="0">
                  <a:solidFill>
                    <a:schemeClr val="bg1"/>
                  </a:solidFill>
                </a:rPr>
                <a:t>Thank</a:t>
              </a:r>
            </a:p>
            <a:p>
              <a:pPr>
                <a:lnSpc>
                  <a:spcPts val="5820"/>
                </a:lnSpc>
              </a:pPr>
              <a:r>
                <a:rPr lang="en-US" sz="7200" dirty="0">
                  <a:solidFill>
                    <a:schemeClr val="bg1"/>
                  </a:solidFill>
                </a:rPr>
                <a:t>You</a:t>
              </a:r>
              <a:r>
                <a:rPr lang="en-US" sz="5400" dirty="0">
                  <a:solidFill>
                    <a:schemeClr val="bg1"/>
                  </a:solidFill>
                </a:rPr>
                <a:t>!</a:t>
              </a:r>
            </a:p>
          </p:txBody>
        </p:sp>
      </p:grpSp>
      <p:sp>
        <p:nvSpPr>
          <p:cNvPr id="5" name="Rectangle 4">
            <a:extLst>
              <a:ext uri="{FF2B5EF4-FFF2-40B4-BE49-F238E27FC236}">
                <a16:creationId xmlns:a16="http://schemas.microsoft.com/office/drawing/2014/main" id="{C12625C4-858C-1247-97A4-56E775D868F7}"/>
              </a:ext>
            </a:extLst>
          </p:cNvPr>
          <p:cNvSpPr/>
          <p:nvPr userDrawn="1"/>
        </p:nvSpPr>
        <p:spPr>
          <a:xfrm>
            <a:off x="10452653" y="6231834"/>
            <a:ext cx="1649896" cy="467139"/>
          </a:xfrm>
          <a:prstGeom prst="rect">
            <a:avLst/>
          </a:prstGeom>
          <a:ln>
            <a:solidFill>
              <a:srgbClr val="E5F9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51709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32FFC-0A2B-4F94-8E85-7E1164DA9B93}"/>
              </a:ext>
            </a:extLst>
          </p:cNvPr>
          <p:cNvSpPr/>
          <p:nvPr userDrawn="1"/>
        </p:nvSpPr>
        <p:spPr>
          <a:xfrm>
            <a:off x="0" y="10547"/>
            <a:ext cx="12192000" cy="1038986"/>
          </a:xfrm>
          <a:prstGeom prst="rect">
            <a:avLst/>
          </a:prstGeom>
          <a:solidFill>
            <a:srgbClr val="3A5B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C1CE6A-838A-4E74-8273-774920D45430}"/>
              </a:ext>
            </a:extLst>
          </p:cNvPr>
          <p:cNvSpPr>
            <a:spLocks noGrp="1"/>
          </p:cNvSpPr>
          <p:nvPr>
            <p:ph type="title"/>
          </p:nvPr>
        </p:nvSpPr>
        <p:spPr>
          <a:xfrm>
            <a:off x="409280" y="218946"/>
            <a:ext cx="11714672" cy="720972"/>
          </a:xfrm>
          <a:prstGeom prst="rect">
            <a:avLst/>
          </a:prstGeom>
          <a:noFill/>
        </p:spPr>
        <p:txBody>
          <a:bodyPr/>
          <a:lstStyle>
            <a:lvl1pPr>
              <a:defRPr b="1">
                <a:solidFill>
                  <a:schemeClr val="bg1"/>
                </a:solidFill>
              </a:defRPr>
            </a:lvl1pPr>
          </a:lstStyle>
          <a:p>
            <a:endParaRPr lang="en-US" dirty="0"/>
          </a:p>
        </p:txBody>
      </p:sp>
      <p:sp>
        <p:nvSpPr>
          <p:cNvPr id="3" name="Date Placeholder 2">
            <a:extLst>
              <a:ext uri="{FF2B5EF4-FFF2-40B4-BE49-F238E27FC236}">
                <a16:creationId xmlns:a16="http://schemas.microsoft.com/office/drawing/2014/main" id="{3E8AC5D8-0F7D-4DE0-BBD2-564F5EAE62A9}"/>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06B2105A-D670-4937-B458-8C2CF269B5E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F00B013-7F0C-4E6C-993B-A99333F3763E}"/>
              </a:ext>
            </a:extLst>
          </p:cNvPr>
          <p:cNvSpPr>
            <a:spLocks noGrp="1"/>
          </p:cNvSpPr>
          <p:nvPr>
            <p:ph type="sldNum" sz="quarter" idx="12"/>
          </p:nvPr>
        </p:nvSpPr>
        <p:spPr/>
        <p:txBody>
          <a:bodyPr/>
          <a:lstStyle/>
          <a:p>
            <a:fld id="{422DB85E-5EE9-4F6E-85E4-E8A9E942E997}" type="slidenum">
              <a:rPr lang="en-US" smtClean="0"/>
              <a:t>‹#›</a:t>
            </a:fld>
            <a:endParaRPr lang="en-US" dirty="0"/>
          </a:p>
        </p:txBody>
      </p:sp>
      <p:pic>
        <p:nvPicPr>
          <p:cNvPr id="6" name="Picture 5" descr="A close up of a sign&#10;&#10;Description automatically generated">
            <a:extLst>
              <a:ext uri="{FF2B5EF4-FFF2-40B4-BE49-F238E27FC236}">
                <a16:creationId xmlns:a16="http://schemas.microsoft.com/office/drawing/2014/main" id="{1E3E02F9-3831-42EC-B975-20D14C8956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6889" y="5351885"/>
            <a:ext cx="1662952" cy="1369590"/>
          </a:xfrm>
          <a:prstGeom prst="rect">
            <a:avLst/>
          </a:prstGeom>
        </p:spPr>
      </p:pic>
      <p:sp>
        <p:nvSpPr>
          <p:cNvPr id="13" name="Rectangle 12">
            <a:extLst>
              <a:ext uri="{FF2B5EF4-FFF2-40B4-BE49-F238E27FC236}">
                <a16:creationId xmlns:a16="http://schemas.microsoft.com/office/drawing/2014/main" id="{A2876505-3CED-4F51-A06B-2A393FFE31C1}"/>
              </a:ext>
            </a:extLst>
          </p:cNvPr>
          <p:cNvSpPr/>
          <p:nvPr userDrawn="1"/>
        </p:nvSpPr>
        <p:spPr>
          <a:xfrm>
            <a:off x="0" y="6763406"/>
            <a:ext cx="12192000" cy="94594"/>
          </a:xfrm>
          <a:prstGeom prst="rect">
            <a:avLst/>
          </a:prstGeom>
          <a:solidFill>
            <a:srgbClr val="14AC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9992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10801"/>
            <a:ext cx="10972800" cy="523220"/>
          </a:xfrm>
          <a:prstGeom prst="rect">
            <a:avLst/>
          </a:prstGeom>
        </p:spPr>
        <p:txBody>
          <a:bodyPr/>
          <a:lstStyle>
            <a:lvl1pPr algn="l">
              <a:defRPr lang="en-US" sz="2800" b="1" kern="1200" dirty="0">
                <a:solidFill>
                  <a:schemeClr val="bg1"/>
                </a:solidFill>
                <a:latin typeface="+mn-lt"/>
                <a:ea typeface="+mn-ea"/>
                <a:cs typeface="+mn-cs"/>
              </a:defRPr>
            </a:lvl1pPr>
          </a:lstStyle>
          <a:p>
            <a:r>
              <a:rPr lang="en-US" dirty="0"/>
              <a:t>Click to edit Master title style</a:t>
            </a:r>
          </a:p>
        </p:txBody>
      </p:sp>
    </p:spTree>
    <p:extLst>
      <p:ext uri="{BB962C8B-B14F-4D97-AF65-F5344CB8AC3E}">
        <p14:creationId xmlns:p14="http://schemas.microsoft.com/office/powerpoint/2010/main" val="3090172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Rectangle 12"/>
          <p:cNvSpPr/>
          <p:nvPr userDrawn="1"/>
        </p:nvSpPr>
        <p:spPr>
          <a:xfrm>
            <a:off x="1" y="0"/>
            <a:ext cx="2406463" cy="4320000"/>
          </a:xfrm>
          <a:prstGeom prst="rect">
            <a:avLst/>
          </a:prstGeom>
          <a:solidFill>
            <a:srgbClr val="004A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solidFill>
                  <a:srgbClr val="004A73"/>
                </a:solidFill>
              </a:ln>
              <a:effectLst/>
            </a:endParaRPr>
          </a:p>
        </p:txBody>
      </p:sp>
      <p:sp>
        <p:nvSpPr>
          <p:cNvPr id="14" name="Rectangle 13"/>
          <p:cNvSpPr/>
          <p:nvPr userDrawn="1"/>
        </p:nvSpPr>
        <p:spPr>
          <a:xfrm>
            <a:off x="2406464" y="1"/>
            <a:ext cx="9785537" cy="4320000"/>
          </a:xfrm>
          <a:prstGeom prst="rect">
            <a:avLst/>
          </a:prstGeom>
          <a:solidFill>
            <a:srgbClr val="E5E4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solidFill>
                  <a:srgbClr val="004A73"/>
                </a:solidFill>
              </a:ln>
              <a:effectLst/>
            </a:endParaRPr>
          </a:p>
        </p:txBody>
      </p:sp>
      <p:sp>
        <p:nvSpPr>
          <p:cNvPr id="15" name="Title 1"/>
          <p:cNvSpPr>
            <a:spLocks noGrp="1"/>
          </p:cNvSpPr>
          <p:nvPr>
            <p:ph type="ctrTitle" hasCustomPrompt="1"/>
          </p:nvPr>
        </p:nvSpPr>
        <p:spPr>
          <a:xfrm>
            <a:off x="3234743" y="1992694"/>
            <a:ext cx="7384827" cy="1323439"/>
          </a:xfrm>
        </p:spPr>
        <p:txBody>
          <a:bodyPr wrap="square">
            <a:spAutoFit/>
          </a:bodyPr>
          <a:lstStyle>
            <a:lvl1pPr>
              <a:defRPr sz="4000">
                <a:solidFill>
                  <a:srgbClr val="004A73"/>
                </a:solidFill>
              </a:defRPr>
            </a:lvl1pPr>
          </a:lstStyle>
          <a:p>
            <a:r>
              <a:rPr lang="en-US" dirty="0"/>
              <a:t>Click to edit Master title</a:t>
            </a:r>
            <a:br>
              <a:rPr lang="en-US" dirty="0"/>
            </a:br>
            <a:r>
              <a:rPr lang="en-US" dirty="0"/>
              <a:t>style</a:t>
            </a:r>
          </a:p>
        </p:txBody>
      </p:sp>
      <p:sp>
        <p:nvSpPr>
          <p:cNvPr id="16" name="Subtitle 2"/>
          <p:cNvSpPr>
            <a:spLocks noGrp="1"/>
          </p:cNvSpPr>
          <p:nvPr>
            <p:ph type="subTitle" idx="1"/>
          </p:nvPr>
        </p:nvSpPr>
        <p:spPr>
          <a:xfrm>
            <a:off x="3234743" y="3390295"/>
            <a:ext cx="7384827" cy="461665"/>
          </a:xfrm>
        </p:spPr>
        <p:txBody>
          <a:bodyPr wrap="square">
            <a:spAutoFit/>
          </a:bodyPr>
          <a:lstStyle>
            <a:lvl1pPr marL="0" indent="0" algn="l">
              <a:buNone/>
              <a:defRPr>
                <a:solidFill>
                  <a:srgbClr val="004A7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7" name="Picture 16" descr="logo.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10445" y="5050604"/>
            <a:ext cx="7079681" cy="968934"/>
          </a:xfrm>
          <a:prstGeom prst="rect">
            <a:avLst/>
          </a:prstGeom>
        </p:spPr>
      </p:pic>
      <p:pic>
        <p:nvPicPr>
          <p:cNvPr id="18" name="Picture 17" descr="shap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4631" y="0"/>
            <a:ext cx="4056295" cy="2840674"/>
          </a:xfrm>
          <a:prstGeom prst="rect">
            <a:avLst/>
          </a:prstGeom>
        </p:spPr>
      </p:pic>
    </p:spTree>
    <p:extLst>
      <p:ext uri="{BB962C8B-B14F-4D97-AF65-F5344CB8AC3E}">
        <p14:creationId xmlns:p14="http://schemas.microsoft.com/office/powerpoint/2010/main" val="41882472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4912" y="229472"/>
            <a:ext cx="11147088" cy="646331"/>
          </a:xfrm>
        </p:spPr>
        <p:txBody>
          <a:bodyPr/>
          <a:lstStyle/>
          <a:p>
            <a:r>
              <a:rPr lang="en-US" dirty="0"/>
              <a:t>Click to edit Master title style</a:t>
            </a:r>
          </a:p>
        </p:txBody>
      </p:sp>
      <p:sp>
        <p:nvSpPr>
          <p:cNvPr id="3" name="Content Placeholder 2"/>
          <p:cNvSpPr>
            <a:spLocks noGrp="1"/>
          </p:cNvSpPr>
          <p:nvPr>
            <p:ph idx="1"/>
          </p:nvPr>
        </p:nvSpPr>
        <p:spPr>
          <a:xfrm>
            <a:off x="452933" y="1464488"/>
            <a:ext cx="11321628" cy="4661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525392D3-0ABC-2644-969C-103B49F027B9}"/>
              </a:ext>
            </a:extLst>
          </p:cNvPr>
          <p:cNvSpPr/>
          <p:nvPr userDrawn="1"/>
        </p:nvSpPr>
        <p:spPr>
          <a:xfrm>
            <a:off x="10452653" y="6241773"/>
            <a:ext cx="1649896" cy="467139"/>
          </a:xfrm>
          <a:prstGeom prst="rect">
            <a:avLst/>
          </a:prstGeom>
          <a:ln>
            <a:solidFill>
              <a:srgbClr val="E5F9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3224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0"/>
            <a:ext cx="12192000" cy="1105276"/>
          </a:xfrm>
          <a:prstGeom prst="rect">
            <a:avLst/>
          </a:prstGeom>
          <a:solidFill>
            <a:srgbClr val="004A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solidFill>
                  <a:srgbClr val="004A73"/>
                </a:solidFill>
              </a:ln>
              <a:effectLst/>
            </a:endParaRPr>
          </a:p>
        </p:txBody>
      </p:sp>
      <p:sp>
        <p:nvSpPr>
          <p:cNvPr id="2" name="Title 1"/>
          <p:cNvSpPr>
            <a:spLocks noGrp="1"/>
          </p:cNvSpPr>
          <p:nvPr>
            <p:ph type="title"/>
          </p:nvPr>
        </p:nvSpPr>
        <p:spPr>
          <a:xfrm>
            <a:off x="963084" y="4406901"/>
            <a:ext cx="10363200" cy="70788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3" name="Title 1"/>
          <p:cNvSpPr txBox="1">
            <a:spLocks/>
          </p:cNvSpPr>
          <p:nvPr userDrawn="1"/>
        </p:nvSpPr>
        <p:spPr>
          <a:xfrm>
            <a:off x="1044912" y="229473"/>
            <a:ext cx="11147088" cy="646331"/>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3600" kern="1200" baseline="0">
                <a:solidFill>
                  <a:schemeClr val="bg1"/>
                </a:solidFill>
                <a:latin typeface="+mj-lt"/>
                <a:ea typeface="+mj-ea"/>
                <a:cs typeface="+mj-cs"/>
              </a:defRPr>
            </a:lvl1pPr>
          </a:lstStyle>
          <a:p>
            <a:r>
              <a:rPr lang="en-US" sz="3600" dirty="0"/>
              <a:t>Click to edit Master title style</a:t>
            </a:r>
          </a:p>
        </p:txBody>
      </p:sp>
      <p:pic>
        <p:nvPicPr>
          <p:cNvPr id="8" name="Picture 7">
            <a:extLst>
              <a:ext uri="{FF2B5EF4-FFF2-40B4-BE49-F238E27FC236}">
                <a16:creationId xmlns:a16="http://schemas.microsoft.com/office/drawing/2014/main" id="{449FB7FD-509B-45B5-9419-04C344758F3C}"/>
              </a:ext>
            </a:extLst>
          </p:cNvPr>
          <p:cNvPicPr>
            <a:picLocks noChangeAspect="1"/>
          </p:cNvPicPr>
          <p:nvPr userDrawn="1"/>
        </p:nvPicPr>
        <p:blipFill>
          <a:blip r:embed="rId2"/>
          <a:stretch>
            <a:fillRect/>
          </a:stretch>
        </p:blipFill>
        <p:spPr>
          <a:xfrm>
            <a:off x="-869752" y="0"/>
            <a:ext cx="1739504" cy="1727521"/>
          </a:xfrm>
          <a:prstGeom prst="rect">
            <a:avLst/>
          </a:prstGeom>
        </p:spPr>
      </p:pic>
      <p:sp>
        <p:nvSpPr>
          <p:cNvPr id="9" name="Rectangle 8">
            <a:extLst>
              <a:ext uri="{FF2B5EF4-FFF2-40B4-BE49-F238E27FC236}">
                <a16:creationId xmlns:a16="http://schemas.microsoft.com/office/drawing/2014/main" id="{4E8F852A-4C0E-CD43-B2F7-E38E93B6C201}"/>
              </a:ext>
            </a:extLst>
          </p:cNvPr>
          <p:cNvSpPr/>
          <p:nvPr userDrawn="1"/>
        </p:nvSpPr>
        <p:spPr>
          <a:xfrm>
            <a:off x="10452653" y="6241773"/>
            <a:ext cx="1649896" cy="467139"/>
          </a:xfrm>
          <a:prstGeom prst="rect">
            <a:avLst/>
          </a:prstGeom>
          <a:ln>
            <a:solidFill>
              <a:srgbClr val="E5F9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74109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8" name="Rectangle 7"/>
          <p:cNvSpPr/>
          <p:nvPr userDrawn="1"/>
        </p:nvSpPr>
        <p:spPr>
          <a:xfrm>
            <a:off x="0" y="0"/>
            <a:ext cx="12192000" cy="1105276"/>
          </a:xfrm>
          <a:prstGeom prst="rect">
            <a:avLst/>
          </a:prstGeom>
          <a:solidFill>
            <a:srgbClr val="004A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solidFill>
                  <a:srgbClr val="004A73"/>
                </a:solidFill>
              </a:ln>
              <a:effectLst/>
            </a:endParaRPr>
          </a:p>
        </p:txBody>
      </p:sp>
      <p:sp>
        <p:nvSpPr>
          <p:cNvPr id="3" name="Content Placeholder 2"/>
          <p:cNvSpPr>
            <a:spLocks noGrp="1"/>
          </p:cNvSpPr>
          <p:nvPr>
            <p:ph sz="half" idx="1"/>
          </p:nvPr>
        </p:nvSpPr>
        <p:spPr>
          <a:xfrm>
            <a:off x="1675749" y="1600201"/>
            <a:ext cx="48778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788795" y="1600201"/>
            <a:ext cx="498576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p:cNvSpPr>
            <a:spLocks noGrp="1"/>
          </p:cNvSpPr>
          <p:nvPr>
            <p:ph type="title"/>
          </p:nvPr>
        </p:nvSpPr>
        <p:spPr>
          <a:xfrm>
            <a:off x="1044912" y="229472"/>
            <a:ext cx="11147088" cy="646331"/>
          </a:xfrm>
        </p:spPr>
        <p:txBody>
          <a:bodyPr/>
          <a:lstStyle/>
          <a:p>
            <a:r>
              <a:rPr lang="en-US" dirty="0"/>
              <a:t>Click to edit Master title style</a:t>
            </a:r>
          </a:p>
        </p:txBody>
      </p:sp>
      <p:pic>
        <p:nvPicPr>
          <p:cNvPr id="7" name="Picture 6">
            <a:extLst>
              <a:ext uri="{FF2B5EF4-FFF2-40B4-BE49-F238E27FC236}">
                <a16:creationId xmlns:a16="http://schemas.microsoft.com/office/drawing/2014/main" id="{BDD223F0-4BD2-4931-850F-8E10716FC137}"/>
              </a:ext>
            </a:extLst>
          </p:cNvPr>
          <p:cNvPicPr>
            <a:picLocks noChangeAspect="1"/>
          </p:cNvPicPr>
          <p:nvPr userDrawn="1"/>
        </p:nvPicPr>
        <p:blipFill>
          <a:blip r:embed="rId2"/>
          <a:stretch>
            <a:fillRect/>
          </a:stretch>
        </p:blipFill>
        <p:spPr>
          <a:xfrm>
            <a:off x="-869752" y="0"/>
            <a:ext cx="1739504" cy="1727521"/>
          </a:xfrm>
          <a:prstGeom prst="rect">
            <a:avLst/>
          </a:prstGeom>
        </p:spPr>
      </p:pic>
      <p:sp>
        <p:nvSpPr>
          <p:cNvPr id="9" name="Rectangle 8">
            <a:extLst>
              <a:ext uri="{FF2B5EF4-FFF2-40B4-BE49-F238E27FC236}">
                <a16:creationId xmlns:a16="http://schemas.microsoft.com/office/drawing/2014/main" id="{6A12DDDB-59C9-8145-8D12-0DAB96EB403E}"/>
              </a:ext>
            </a:extLst>
          </p:cNvPr>
          <p:cNvSpPr/>
          <p:nvPr userDrawn="1"/>
        </p:nvSpPr>
        <p:spPr>
          <a:xfrm>
            <a:off x="10452653" y="6231834"/>
            <a:ext cx="1649896" cy="467139"/>
          </a:xfrm>
          <a:prstGeom prst="rect">
            <a:avLst/>
          </a:prstGeom>
          <a:ln>
            <a:solidFill>
              <a:srgbClr val="E5F9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242976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10" name="Rectangle 9"/>
          <p:cNvSpPr/>
          <p:nvPr userDrawn="1"/>
        </p:nvSpPr>
        <p:spPr>
          <a:xfrm>
            <a:off x="0" y="0"/>
            <a:ext cx="12192000" cy="1105276"/>
          </a:xfrm>
          <a:prstGeom prst="rect">
            <a:avLst/>
          </a:prstGeom>
          <a:solidFill>
            <a:srgbClr val="004A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solidFill>
                  <a:srgbClr val="004A73"/>
                </a:solidFill>
              </a:ln>
              <a:effectLst/>
            </a:endParaRPr>
          </a:p>
        </p:txBody>
      </p:sp>
      <p:sp>
        <p:nvSpPr>
          <p:cNvPr id="3" name="Text Placeholder 2"/>
          <p:cNvSpPr>
            <a:spLocks noGrp="1"/>
          </p:cNvSpPr>
          <p:nvPr>
            <p:ph type="body" idx="1"/>
          </p:nvPr>
        </p:nvSpPr>
        <p:spPr>
          <a:xfrm>
            <a:off x="1613035" y="1535113"/>
            <a:ext cx="495210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13035" y="2174875"/>
            <a:ext cx="495210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89157" y="1535113"/>
            <a:ext cx="495404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789157" y="2174875"/>
            <a:ext cx="495404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a:xfrm>
            <a:off x="1044912" y="229472"/>
            <a:ext cx="11147088" cy="646331"/>
          </a:xfrm>
        </p:spPr>
        <p:txBody>
          <a:bodyPr/>
          <a:lstStyle/>
          <a:p>
            <a:r>
              <a:rPr lang="en-US" dirty="0"/>
              <a:t>Click to edit Master title style</a:t>
            </a:r>
          </a:p>
        </p:txBody>
      </p:sp>
      <p:pic>
        <p:nvPicPr>
          <p:cNvPr id="11" name="Picture 10">
            <a:extLst>
              <a:ext uri="{FF2B5EF4-FFF2-40B4-BE49-F238E27FC236}">
                <a16:creationId xmlns:a16="http://schemas.microsoft.com/office/drawing/2014/main" id="{2A858218-8F8E-4B8A-B292-705E2010477D}"/>
              </a:ext>
            </a:extLst>
          </p:cNvPr>
          <p:cNvPicPr>
            <a:picLocks noChangeAspect="1"/>
          </p:cNvPicPr>
          <p:nvPr userDrawn="1"/>
        </p:nvPicPr>
        <p:blipFill>
          <a:blip r:embed="rId2"/>
          <a:stretch>
            <a:fillRect/>
          </a:stretch>
        </p:blipFill>
        <p:spPr>
          <a:xfrm>
            <a:off x="-869752" y="0"/>
            <a:ext cx="1739504" cy="1727521"/>
          </a:xfrm>
          <a:prstGeom prst="rect">
            <a:avLst/>
          </a:prstGeom>
        </p:spPr>
      </p:pic>
      <p:sp>
        <p:nvSpPr>
          <p:cNvPr id="9" name="Rectangle 8">
            <a:extLst>
              <a:ext uri="{FF2B5EF4-FFF2-40B4-BE49-F238E27FC236}">
                <a16:creationId xmlns:a16="http://schemas.microsoft.com/office/drawing/2014/main" id="{E97EBB4A-37B0-4D48-9D0B-91014A9C6A30}"/>
              </a:ext>
            </a:extLst>
          </p:cNvPr>
          <p:cNvSpPr/>
          <p:nvPr userDrawn="1"/>
        </p:nvSpPr>
        <p:spPr>
          <a:xfrm>
            <a:off x="10452653" y="6231834"/>
            <a:ext cx="1649896" cy="467139"/>
          </a:xfrm>
          <a:prstGeom prst="rect">
            <a:avLst/>
          </a:prstGeom>
          <a:ln>
            <a:solidFill>
              <a:srgbClr val="E5F9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71231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1999" cy="1105276"/>
          </a:xfrm>
          <a:prstGeom prst="rect">
            <a:avLst/>
          </a:prstGeom>
          <a:solidFill>
            <a:srgbClr val="004A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solidFill>
                  <a:srgbClr val="004A73"/>
                </a:solidFill>
              </a:ln>
              <a:effectLst/>
            </a:endParaRPr>
          </a:p>
        </p:txBody>
      </p:sp>
      <p:sp>
        <p:nvSpPr>
          <p:cNvPr id="13" name="Title 1"/>
          <p:cNvSpPr>
            <a:spLocks noGrp="1"/>
          </p:cNvSpPr>
          <p:nvPr>
            <p:ph type="title"/>
          </p:nvPr>
        </p:nvSpPr>
        <p:spPr>
          <a:xfrm>
            <a:off x="1044912" y="229472"/>
            <a:ext cx="11147088" cy="646331"/>
          </a:xfrm>
        </p:spPr>
        <p:txBody>
          <a:bodyPr/>
          <a:lstStyle/>
          <a:p>
            <a:r>
              <a:rPr lang="en-US" dirty="0"/>
              <a:t>Click to edit Master title style</a:t>
            </a:r>
          </a:p>
        </p:txBody>
      </p:sp>
      <p:pic>
        <p:nvPicPr>
          <p:cNvPr id="4" name="Picture 3">
            <a:extLst>
              <a:ext uri="{FF2B5EF4-FFF2-40B4-BE49-F238E27FC236}">
                <a16:creationId xmlns:a16="http://schemas.microsoft.com/office/drawing/2014/main" id="{0BB451D9-B6CF-4534-B0A8-3A4008D48363}"/>
              </a:ext>
            </a:extLst>
          </p:cNvPr>
          <p:cNvPicPr>
            <a:picLocks noChangeAspect="1"/>
          </p:cNvPicPr>
          <p:nvPr userDrawn="1"/>
        </p:nvPicPr>
        <p:blipFill>
          <a:blip r:embed="rId2"/>
          <a:stretch>
            <a:fillRect/>
          </a:stretch>
        </p:blipFill>
        <p:spPr>
          <a:xfrm>
            <a:off x="-869752" y="0"/>
            <a:ext cx="1739504" cy="1727521"/>
          </a:xfrm>
          <a:prstGeom prst="rect">
            <a:avLst/>
          </a:prstGeom>
        </p:spPr>
      </p:pic>
      <p:sp>
        <p:nvSpPr>
          <p:cNvPr id="5" name="Rectangle 4">
            <a:extLst>
              <a:ext uri="{FF2B5EF4-FFF2-40B4-BE49-F238E27FC236}">
                <a16:creationId xmlns:a16="http://schemas.microsoft.com/office/drawing/2014/main" id="{9B877719-E575-3143-9292-A9996166A677}"/>
              </a:ext>
            </a:extLst>
          </p:cNvPr>
          <p:cNvSpPr/>
          <p:nvPr userDrawn="1"/>
        </p:nvSpPr>
        <p:spPr>
          <a:xfrm>
            <a:off x="10452653" y="6231834"/>
            <a:ext cx="1649896" cy="467139"/>
          </a:xfrm>
          <a:prstGeom prst="rect">
            <a:avLst/>
          </a:prstGeom>
          <a:ln>
            <a:solidFill>
              <a:srgbClr val="E5F9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026680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5EB34D-800A-0647-8046-CEA31A273C9F}"/>
              </a:ext>
            </a:extLst>
          </p:cNvPr>
          <p:cNvSpPr/>
          <p:nvPr userDrawn="1"/>
        </p:nvSpPr>
        <p:spPr>
          <a:xfrm>
            <a:off x="10452653" y="6231834"/>
            <a:ext cx="1649896" cy="467139"/>
          </a:xfrm>
          <a:prstGeom prst="rect">
            <a:avLst/>
          </a:prstGeom>
          <a:ln>
            <a:solidFill>
              <a:srgbClr val="E5F9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81895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24839" y="478854"/>
            <a:ext cx="11147088" cy="646331"/>
          </a:xfrm>
        </p:spPr>
        <p:txBody>
          <a:bodyPr/>
          <a:lstStyle>
            <a:lvl1pPr>
              <a:defRPr>
                <a:solidFill>
                  <a:srgbClr val="009F97"/>
                </a:solidFill>
              </a:defRPr>
            </a:lvl1pPr>
          </a:lstStyle>
          <a:p>
            <a:r>
              <a:rPr lang="en-US" dirty="0"/>
              <a:t>Click to edit Master title style</a:t>
            </a:r>
          </a:p>
        </p:txBody>
      </p:sp>
      <p:sp>
        <p:nvSpPr>
          <p:cNvPr id="3" name="Content Placeholder 2"/>
          <p:cNvSpPr>
            <a:spLocks noGrp="1"/>
          </p:cNvSpPr>
          <p:nvPr>
            <p:ph idx="1"/>
          </p:nvPr>
        </p:nvSpPr>
        <p:spPr>
          <a:xfrm>
            <a:off x="452933" y="1464488"/>
            <a:ext cx="11321628" cy="4661676"/>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4859DAB1-83B2-4F4C-B268-488BCE6C9EA1}"/>
              </a:ext>
            </a:extLst>
          </p:cNvPr>
          <p:cNvSpPr/>
          <p:nvPr userDrawn="1"/>
        </p:nvSpPr>
        <p:spPr>
          <a:xfrm>
            <a:off x="10452653" y="6241773"/>
            <a:ext cx="1649896" cy="467139"/>
          </a:xfrm>
          <a:prstGeom prst="rect">
            <a:avLst/>
          </a:prstGeom>
          <a:ln>
            <a:solidFill>
              <a:srgbClr val="E5F9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1187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grpSp>
        <p:nvGrpSpPr>
          <p:cNvPr id="2" name="Group 1"/>
          <p:cNvGrpSpPr/>
          <p:nvPr userDrawn="1"/>
        </p:nvGrpSpPr>
        <p:grpSpPr>
          <a:xfrm>
            <a:off x="3088921" y="1052274"/>
            <a:ext cx="6014161" cy="3599504"/>
            <a:chOff x="2027395" y="792962"/>
            <a:chExt cx="4510621" cy="3599504"/>
          </a:xfrm>
        </p:grpSpPr>
        <p:pic>
          <p:nvPicPr>
            <p:cNvPr id="3" name="Picture 2" descr="shap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7395" y="792962"/>
              <a:ext cx="2572808" cy="2572806"/>
            </a:xfrm>
            <a:prstGeom prst="rect">
              <a:avLst/>
            </a:prstGeom>
          </p:spPr>
        </p:pic>
        <p:sp>
          <p:nvSpPr>
            <p:cNvPr id="4" name="TextBox 3"/>
            <p:cNvSpPr txBox="1"/>
            <p:nvPr userDrawn="1"/>
          </p:nvSpPr>
          <p:spPr>
            <a:xfrm>
              <a:off x="4021615" y="2762533"/>
              <a:ext cx="2516401" cy="1629933"/>
            </a:xfrm>
            <a:prstGeom prst="rect">
              <a:avLst/>
            </a:prstGeom>
            <a:noFill/>
          </p:spPr>
          <p:txBody>
            <a:bodyPr wrap="square" rtlCol="0">
              <a:spAutoFit/>
            </a:bodyPr>
            <a:lstStyle/>
            <a:p>
              <a:pPr>
                <a:lnSpc>
                  <a:spcPts val="5820"/>
                </a:lnSpc>
              </a:pPr>
              <a:r>
                <a:rPr lang="en-US" sz="5400" dirty="0">
                  <a:solidFill>
                    <a:srgbClr val="004A73"/>
                  </a:solidFill>
                </a:rPr>
                <a:t>Thank</a:t>
              </a:r>
            </a:p>
            <a:p>
              <a:pPr>
                <a:lnSpc>
                  <a:spcPts val="5820"/>
                </a:lnSpc>
              </a:pPr>
              <a:r>
                <a:rPr lang="en-US" sz="7200" dirty="0">
                  <a:solidFill>
                    <a:srgbClr val="004A73"/>
                  </a:solidFill>
                </a:rPr>
                <a:t>You</a:t>
              </a:r>
              <a:r>
                <a:rPr lang="en-US" sz="5400" dirty="0">
                  <a:solidFill>
                    <a:srgbClr val="004A73"/>
                  </a:solidFill>
                </a:rPr>
                <a:t>!</a:t>
              </a:r>
            </a:p>
          </p:txBody>
        </p:sp>
      </p:grpSp>
      <p:pic>
        <p:nvPicPr>
          <p:cNvPr id="6" name="Picture 5" descr="logo.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556161" y="5050604"/>
            <a:ext cx="7079681" cy="968934"/>
          </a:xfrm>
          <a:prstGeom prst="rect">
            <a:avLst/>
          </a:prstGeom>
        </p:spPr>
      </p:pic>
      <p:sp>
        <p:nvSpPr>
          <p:cNvPr id="7" name="Rectangle 6">
            <a:extLst>
              <a:ext uri="{FF2B5EF4-FFF2-40B4-BE49-F238E27FC236}">
                <a16:creationId xmlns:a16="http://schemas.microsoft.com/office/drawing/2014/main" id="{A18D85D7-AF6C-0B41-9BBF-812A50F363B1}"/>
              </a:ext>
            </a:extLst>
          </p:cNvPr>
          <p:cNvSpPr/>
          <p:nvPr userDrawn="1"/>
        </p:nvSpPr>
        <p:spPr>
          <a:xfrm>
            <a:off x="10452653" y="6231834"/>
            <a:ext cx="1649896" cy="467139"/>
          </a:xfrm>
          <a:prstGeom prst="rect">
            <a:avLst/>
          </a:prstGeom>
          <a:ln>
            <a:solidFill>
              <a:srgbClr val="E5F9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13203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13" name="Rectangle 12"/>
          <p:cNvSpPr/>
          <p:nvPr userDrawn="1"/>
        </p:nvSpPr>
        <p:spPr>
          <a:xfrm>
            <a:off x="0" y="0"/>
            <a:ext cx="12192000" cy="4320000"/>
          </a:xfrm>
          <a:prstGeom prst="rect">
            <a:avLst/>
          </a:prstGeom>
          <a:solidFill>
            <a:srgbClr val="004A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solidFill>
                  <a:srgbClr val="004A73"/>
                </a:solidFill>
              </a:ln>
              <a:solidFill>
                <a:prstClr val="white"/>
              </a:solidFill>
            </a:endParaRPr>
          </a:p>
        </p:txBody>
      </p:sp>
      <p:sp>
        <p:nvSpPr>
          <p:cNvPr id="14" name="Rectangle 13"/>
          <p:cNvSpPr/>
          <p:nvPr userDrawn="1"/>
        </p:nvSpPr>
        <p:spPr>
          <a:xfrm>
            <a:off x="1" y="1"/>
            <a:ext cx="12192000" cy="432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solidFill>
                  <a:srgbClr val="004A73"/>
                </a:solidFill>
              </a:ln>
              <a:solidFill>
                <a:prstClr val="white"/>
              </a:solidFill>
            </a:endParaRPr>
          </a:p>
        </p:txBody>
      </p:sp>
      <p:sp>
        <p:nvSpPr>
          <p:cNvPr id="15" name="Title 1"/>
          <p:cNvSpPr>
            <a:spLocks noGrp="1"/>
          </p:cNvSpPr>
          <p:nvPr>
            <p:ph type="ctrTitle"/>
          </p:nvPr>
        </p:nvSpPr>
        <p:spPr>
          <a:xfrm>
            <a:off x="2135138" y="2763531"/>
            <a:ext cx="6825545" cy="584775"/>
          </a:xfrm>
        </p:spPr>
        <p:txBody>
          <a:bodyPr wrap="square">
            <a:spAutoFit/>
          </a:bodyPr>
          <a:lstStyle>
            <a:lvl1pPr>
              <a:defRPr sz="3200">
                <a:solidFill>
                  <a:srgbClr val="004A73"/>
                </a:solidFill>
              </a:defRPr>
            </a:lvl1pPr>
          </a:lstStyle>
          <a:p>
            <a:endParaRPr lang="en-US" dirty="0"/>
          </a:p>
        </p:txBody>
      </p:sp>
      <p:sp>
        <p:nvSpPr>
          <p:cNvPr id="5" name="Rectangle 4">
            <a:extLst>
              <a:ext uri="{FF2B5EF4-FFF2-40B4-BE49-F238E27FC236}">
                <a16:creationId xmlns:a16="http://schemas.microsoft.com/office/drawing/2014/main" id="{AAD0E582-F6E3-DE4C-A2BE-7A237C05BE3A}"/>
              </a:ext>
            </a:extLst>
          </p:cNvPr>
          <p:cNvSpPr/>
          <p:nvPr userDrawn="1"/>
        </p:nvSpPr>
        <p:spPr>
          <a:xfrm>
            <a:off x="10452653" y="6231834"/>
            <a:ext cx="1649896" cy="467139"/>
          </a:xfrm>
          <a:prstGeom prst="rect">
            <a:avLst/>
          </a:prstGeom>
          <a:ln>
            <a:solidFill>
              <a:srgbClr val="E5F9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43443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10801"/>
            <a:ext cx="10972800" cy="523220"/>
          </a:xfrm>
          <a:prstGeom prst="rect">
            <a:avLst/>
          </a:prstGeom>
        </p:spPr>
        <p:txBody>
          <a:bodyPr/>
          <a:lstStyle>
            <a:lvl1pPr algn="l">
              <a:defRPr lang="en-US" sz="2800" b="1" kern="1200" dirty="0">
                <a:solidFill>
                  <a:schemeClr val="bg1"/>
                </a:solidFill>
                <a:latin typeface="+mn-lt"/>
                <a:ea typeface="+mn-ea"/>
                <a:cs typeface="+mn-cs"/>
              </a:defRPr>
            </a:lvl1pPr>
          </a:lstStyle>
          <a:p>
            <a:r>
              <a:rPr lang="en-US" dirty="0"/>
              <a:t>Click to edit Master title style</a:t>
            </a:r>
          </a:p>
        </p:txBody>
      </p:sp>
    </p:spTree>
    <p:extLst>
      <p:ext uri="{BB962C8B-B14F-4D97-AF65-F5344CB8AC3E}">
        <p14:creationId xmlns:p14="http://schemas.microsoft.com/office/powerpoint/2010/main" val="1908957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4839" y="478854"/>
            <a:ext cx="11147088" cy="646331"/>
          </a:xfrm>
        </p:spPr>
        <p:txBody>
          <a:bodyPr/>
          <a:lstStyle>
            <a:lvl1pPr>
              <a:defRPr>
                <a:solidFill>
                  <a:srgbClr val="009F97"/>
                </a:solidFill>
              </a:defRPr>
            </a:lvl1pPr>
          </a:lstStyle>
          <a:p>
            <a:r>
              <a:rPr lang="en-US" dirty="0"/>
              <a:t>Click to edit Master title style</a:t>
            </a:r>
          </a:p>
        </p:txBody>
      </p:sp>
      <p:sp>
        <p:nvSpPr>
          <p:cNvPr id="3" name="Content Placeholder 2"/>
          <p:cNvSpPr>
            <a:spLocks noGrp="1"/>
          </p:cNvSpPr>
          <p:nvPr>
            <p:ph idx="1"/>
          </p:nvPr>
        </p:nvSpPr>
        <p:spPr>
          <a:xfrm>
            <a:off x="452933" y="1464488"/>
            <a:ext cx="11321628" cy="4661676"/>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CF7C62B8-E745-4B4A-9D82-DB55AF56A943}"/>
              </a:ext>
            </a:extLst>
          </p:cNvPr>
          <p:cNvSpPr/>
          <p:nvPr userDrawn="1"/>
        </p:nvSpPr>
        <p:spPr>
          <a:xfrm>
            <a:off x="10452653" y="6231834"/>
            <a:ext cx="1649896" cy="467139"/>
          </a:xfrm>
          <a:prstGeom prst="rect">
            <a:avLst/>
          </a:prstGeom>
          <a:ln>
            <a:solidFill>
              <a:srgbClr val="E5F9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80480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70788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3" name="Title 1"/>
          <p:cNvSpPr txBox="1">
            <a:spLocks/>
          </p:cNvSpPr>
          <p:nvPr userDrawn="1"/>
        </p:nvSpPr>
        <p:spPr>
          <a:xfrm>
            <a:off x="1044912" y="229473"/>
            <a:ext cx="11147088" cy="646331"/>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3600" kern="1200" baseline="0">
                <a:solidFill>
                  <a:schemeClr val="bg1"/>
                </a:solidFill>
                <a:latin typeface="+mj-lt"/>
                <a:ea typeface="+mj-ea"/>
                <a:cs typeface="+mj-cs"/>
              </a:defRPr>
            </a:lvl1pPr>
          </a:lstStyle>
          <a:p>
            <a:r>
              <a:rPr lang="en-US" sz="3600" dirty="0">
                <a:solidFill>
                  <a:srgbClr val="004A73"/>
                </a:solidFill>
              </a:rPr>
              <a:t>Click to edit Master title style</a:t>
            </a:r>
          </a:p>
        </p:txBody>
      </p:sp>
      <p:sp>
        <p:nvSpPr>
          <p:cNvPr id="5" name="Rectangle 4">
            <a:extLst>
              <a:ext uri="{FF2B5EF4-FFF2-40B4-BE49-F238E27FC236}">
                <a16:creationId xmlns:a16="http://schemas.microsoft.com/office/drawing/2014/main" id="{9DED70E2-5758-F348-992F-C703BEF8ED45}"/>
              </a:ext>
            </a:extLst>
          </p:cNvPr>
          <p:cNvSpPr/>
          <p:nvPr userDrawn="1"/>
        </p:nvSpPr>
        <p:spPr>
          <a:xfrm>
            <a:off x="10452653" y="6231834"/>
            <a:ext cx="1649896" cy="467139"/>
          </a:xfrm>
          <a:prstGeom prst="rect">
            <a:avLst/>
          </a:prstGeom>
          <a:ln>
            <a:solidFill>
              <a:srgbClr val="E5F9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68602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675749" y="1600201"/>
            <a:ext cx="4877867" cy="4525963"/>
          </a:xfrm>
        </p:spPr>
        <p:txBody>
          <a:bodyPr/>
          <a:lstStyle>
            <a:lvl1pPr>
              <a:defRPr sz="2800">
                <a:solidFill>
                  <a:schemeClr val="tx1">
                    <a:lumMod val="65000"/>
                    <a:lumOff val="35000"/>
                  </a:schemeClr>
                </a:solidFill>
              </a:defRPr>
            </a:lvl1pPr>
            <a:lvl2pPr>
              <a:defRPr sz="2400">
                <a:solidFill>
                  <a:schemeClr val="tx1">
                    <a:lumMod val="65000"/>
                    <a:lumOff val="35000"/>
                  </a:schemeClr>
                </a:solidFill>
              </a:defRPr>
            </a:lvl2pPr>
            <a:lvl3pPr>
              <a:defRPr sz="2000">
                <a:solidFill>
                  <a:schemeClr val="tx1">
                    <a:lumMod val="65000"/>
                    <a:lumOff val="35000"/>
                  </a:schemeClr>
                </a:solidFill>
              </a:defRPr>
            </a:lvl3pPr>
            <a:lvl4pPr>
              <a:defRPr sz="1800">
                <a:solidFill>
                  <a:schemeClr val="tx1">
                    <a:lumMod val="65000"/>
                    <a:lumOff val="35000"/>
                  </a:schemeClr>
                </a:solidFill>
              </a:defRPr>
            </a:lvl4pPr>
            <a:lvl5pP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788795" y="1600201"/>
            <a:ext cx="4985765" cy="4525963"/>
          </a:xfrm>
        </p:spPr>
        <p:txBody>
          <a:bodyPr/>
          <a:lstStyle>
            <a:lvl1pPr>
              <a:defRPr sz="2800">
                <a:solidFill>
                  <a:schemeClr val="tx1">
                    <a:lumMod val="65000"/>
                    <a:lumOff val="35000"/>
                  </a:schemeClr>
                </a:solidFill>
              </a:defRPr>
            </a:lvl1pPr>
            <a:lvl2pPr>
              <a:defRPr sz="2400">
                <a:solidFill>
                  <a:schemeClr val="tx1">
                    <a:lumMod val="65000"/>
                    <a:lumOff val="35000"/>
                  </a:schemeClr>
                </a:solidFill>
              </a:defRPr>
            </a:lvl2pPr>
            <a:lvl3pPr>
              <a:defRPr sz="2000">
                <a:solidFill>
                  <a:schemeClr val="tx1">
                    <a:lumMod val="65000"/>
                    <a:lumOff val="35000"/>
                  </a:schemeClr>
                </a:solidFill>
              </a:defRPr>
            </a:lvl3pPr>
            <a:lvl4pPr>
              <a:defRPr sz="1800">
                <a:solidFill>
                  <a:schemeClr val="tx1">
                    <a:lumMod val="65000"/>
                    <a:lumOff val="35000"/>
                  </a:schemeClr>
                </a:solidFill>
              </a:defRPr>
            </a:lvl4pPr>
            <a:lvl5pP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p:cNvSpPr>
            <a:spLocks noGrp="1"/>
          </p:cNvSpPr>
          <p:nvPr>
            <p:ph type="title"/>
          </p:nvPr>
        </p:nvSpPr>
        <p:spPr>
          <a:xfrm>
            <a:off x="1044912" y="229472"/>
            <a:ext cx="11147088" cy="646331"/>
          </a:xfrm>
        </p:spPr>
        <p:txBody>
          <a:bodyPr/>
          <a:lstStyle/>
          <a:p>
            <a:r>
              <a:rPr lang="en-US" dirty="0"/>
              <a:t>Click to edit Master title style</a:t>
            </a:r>
          </a:p>
        </p:txBody>
      </p:sp>
      <p:sp>
        <p:nvSpPr>
          <p:cNvPr id="5" name="Rectangle 4">
            <a:extLst>
              <a:ext uri="{FF2B5EF4-FFF2-40B4-BE49-F238E27FC236}">
                <a16:creationId xmlns:a16="http://schemas.microsoft.com/office/drawing/2014/main" id="{65604CFE-EC01-D647-97BF-A85A8DC37B4B}"/>
              </a:ext>
            </a:extLst>
          </p:cNvPr>
          <p:cNvSpPr/>
          <p:nvPr userDrawn="1"/>
        </p:nvSpPr>
        <p:spPr>
          <a:xfrm>
            <a:off x="10452653" y="6231834"/>
            <a:ext cx="1649896" cy="467139"/>
          </a:xfrm>
          <a:prstGeom prst="rect">
            <a:avLst/>
          </a:prstGeom>
          <a:ln>
            <a:solidFill>
              <a:srgbClr val="E5F9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62508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13035" y="1535113"/>
            <a:ext cx="4952104" cy="639762"/>
          </a:xfrm>
        </p:spPr>
        <p:txBody>
          <a:bodyPr anchor="b"/>
          <a:lstStyle>
            <a:lvl1pPr marL="0" indent="0">
              <a:buNone/>
              <a:defRPr sz="24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613035" y="2174875"/>
            <a:ext cx="4952104" cy="3951288"/>
          </a:xfrm>
        </p:spPr>
        <p:txBody>
          <a:bodyPr/>
          <a:lstStyle>
            <a:lvl1pPr>
              <a:defRPr sz="2400">
                <a:solidFill>
                  <a:schemeClr val="tx1">
                    <a:lumMod val="65000"/>
                    <a:lumOff val="35000"/>
                  </a:schemeClr>
                </a:solidFill>
              </a:defRPr>
            </a:lvl1pPr>
            <a:lvl2pPr>
              <a:defRPr sz="2000">
                <a:solidFill>
                  <a:schemeClr val="tx1">
                    <a:lumMod val="65000"/>
                    <a:lumOff val="35000"/>
                  </a:schemeClr>
                </a:solidFill>
              </a:defRPr>
            </a:lvl2pPr>
            <a:lvl3pPr>
              <a:defRPr sz="18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789157" y="1535113"/>
            <a:ext cx="495404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789157" y="2174875"/>
            <a:ext cx="495404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a:xfrm>
            <a:off x="1044912" y="229472"/>
            <a:ext cx="11147088" cy="646331"/>
          </a:xfrm>
        </p:spPr>
        <p:txBody>
          <a:bodyPr/>
          <a:lstStyle/>
          <a:p>
            <a:r>
              <a:rPr lang="en-US" dirty="0"/>
              <a:t>Click to edit Master title style</a:t>
            </a:r>
          </a:p>
        </p:txBody>
      </p:sp>
      <p:sp>
        <p:nvSpPr>
          <p:cNvPr id="7" name="Rectangle 6">
            <a:extLst>
              <a:ext uri="{FF2B5EF4-FFF2-40B4-BE49-F238E27FC236}">
                <a16:creationId xmlns:a16="http://schemas.microsoft.com/office/drawing/2014/main" id="{5DF1FB18-4C0D-5948-84A9-D7EF11AAE4B9}"/>
              </a:ext>
            </a:extLst>
          </p:cNvPr>
          <p:cNvSpPr/>
          <p:nvPr userDrawn="1"/>
        </p:nvSpPr>
        <p:spPr>
          <a:xfrm>
            <a:off x="10452653" y="6231834"/>
            <a:ext cx="1649896" cy="467139"/>
          </a:xfrm>
          <a:prstGeom prst="rect">
            <a:avLst/>
          </a:prstGeom>
          <a:ln>
            <a:solidFill>
              <a:srgbClr val="E5F9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61033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13" name="Title 1"/>
          <p:cNvSpPr>
            <a:spLocks noGrp="1"/>
          </p:cNvSpPr>
          <p:nvPr>
            <p:ph type="title"/>
          </p:nvPr>
        </p:nvSpPr>
        <p:spPr>
          <a:xfrm>
            <a:off x="1044912" y="229472"/>
            <a:ext cx="11147088" cy="646331"/>
          </a:xfrm>
        </p:spPr>
        <p:txBody>
          <a:bodyPr/>
          <a:lstStyle/>
          <a:p>
            <a:r>
              <a:rPr lang="en-US" dirty="0"/>
              <a:t>Click to edit Master title style</a:t>
            </a:r>
          </a:p>
        </p:txBody>
      </p:sp>
      <p:sp>
        <p:nvSpPr>
          <p:cNvPr id="3" name="Rectangle 2">
            <a:extLst>
              <a:ext uri="{FF2B5EF4-FFF2-40B4-BE49-F238E27FC236}">
                <a16:creationId xmlns:a16="http://schemas.microsoft.com/office/drawing/2014/main" id="{B67449CC-2C9B-AF4F-8294-7E05E78DC966}"/>
              </a:ext>
            </a:extLst>
          </p:cNvPr>
          <p:cNvSpPr/>
          <p:nvPr userDrawn="1"/>
        </p:nvSpPr>
        <p:spPr>
          <a:xfrm>
            <a:off x="10452653" y="6231834"/>
            <a:ext cx="1649896" cy="467139"/>
          </a:xfrm>
          <a:prstGeom prst="rect">
            <a:avLst/>
          </a:prstGeom>
          <a:ln>
            <a:solidFill>
              <a:srgbClr val="E5F9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53214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A823CDD-4B66-4B55-8587-825CC82C44FB}"/>
              </a:ext>
            </a:extLst>
          </p:cNvPr>
          <p:cNvSpPr txBox="1"/>
          <p:nvPr userDrawn="1"/>
        </p:nvSpPr>
        <p:spPr>
          <a:xfrm>
            <a:off x="-439340" y="6375117"/>
            <a:ext cx="1473448" cy="369332"/>
          </a:xfrm>
          <a:prstGeom prst="rect">
            <a:avLst/>
          </a:prstGeom>
          <a:noFill/>
        </p:spPr>
        <p:txBody>
          <a:bodyPr wrap="square" rtlCol="0">
            <a:spAutoFit/>
          </a:bodyPr>
          <a:lstStyle/>
          <a:p>
            <a:pPr algn="ctr"/>
            <a:fld id="{EA05D308-D669-E443-AC24-1A57E56F28C4}" type="slidenum">
              <a:rPr lang="en-US" sz="1800" smtClean="0">
                <a:solidFill>
                  <a:schemeClr val="bg1"/>
                </a:solidFill>
              </a:rPr>
              <a:pPr algn="ctr"/>
              <a:t>‹#›</a:t>
            </a:fld>
            <a:endParaRPr lang="en-US" sz="1800" dirty="0">
              <a:solidFill>
                <a:schemeClr val="bg1"/>
              </a:solidFill>
            </a:endParaRPr>
          </a:p>
        </p:txBody>
      </p:sp>
      <p:sp>
        <p:nvSpPr>
          <p:cNvPr id="3" name="Rectangle 2">
            <a:extLst>
              <a:ext uri="{FF2B5EF4-FFF2-40B4-BE49-F238E27FC236}">
                <a16:creationId xmlns:a16="http://schemas.microsoft.com/office/drawing/2014/main" id="{545646EA-ECC4-A747-A984-9AF24B9F12AC}"/>
              </a:ext>
            </a:extLst>
          </p:cNvPr>
          <p:cNvSpPr/>
          <p:nvPr userDrawn="1"/>
        </p:nvSpPr>
        <p:spPr>
          <a:xfrm>
            <a:off x="10452653" y="6231834"/>
            <a:ext cx="1649896" cy="467139"/>
          </a:xfrm>
          <a:prstGeom prst="rect">
            <a:avLst/>
          </a:prstGeom>
          <a:ln>
            <a:solidFill>
              <a:srgbClr val="E5F9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68723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C9F222-9D20-40DF-8663-09FBE65A414A}"/>
              </a:ext>
            </a:extLst>
          </p:cNvPr>
          <p:cNvSpPr txBox="1"/>
          <p:nvPr userDrawn="1"/>
        </p:nvSpPr>
        <p:spPr>
          <a:xfrm>
            <a:off x="-439340" y="6375117"/>
            <a:ext cx="1473448" cy="369332"/>
          </a:xfrm>
          <a:prstGeom prst="rect">
            <a:avLst/>
          </a:prstGeom>
          <a:noFill/>
        </p:spPr>
        <p:txBody>
          <a:bodyPr wrap="square" rtlCol="0">
            <a:spAutoFit/>
          </a:bodyPr>
          <a:lstStyle/>
          <a:p>
            <a:pPr algn="ctr"/>
            <a:fld id="{EA05D308-D669-E443-AC24-1A57E56F28C4}" type="slidenum">
              <a:rPr lang="en-US" sz="1800" smtClean="0">
                <a:solidFill>
                  <a:schemeClr val="bg1"/>
                </a:solidFill>
              </a:rPr>
              <a:pPr algn="ctr"/>
              <a:t>‹#›</a:t>
            </a:fld>
            <a:endParaRPr lang="en-US" sz="1800" dirty="0">
              <a:solidFill>
                <a:schemeClr val="bg1"/>
              </a:solidFill>
            </a:endParaRPr>
          </a:p>
        </p:txBody>
      </p:sp>
      <p:sp>
        <p:nvSpPr>
          <p:cNvPr id="3" name="Rectangle 2">
            <a:extLst>
              <a:ext uri="{FF2B5EF4-FFF2-40B4-BE49-F238E27FC236}">
                <a16:creationId xmlns:a16="http://schemas.microsoft.com/office/drawing/2014/main" id="{53B850B1-46C9-1F45-80E5-08B09FEF34E7}"/>
              </a:ext>
            </a:extLst>
          </p:cNvPr>
          <p:cNvSpPr/>
          <p:nvPr userDrawn="1"/>
        </p:nvSpPr>
        <p:spPr>
          <a:xfrm>
            <a:off x="10452653" y="6231834"/>
            <a:ext cx="1649896" cy="467139"/>
          </a:xfrm>
          <a:prstGeom prst="rect">
            <a:avLst/>
          </a:prstGeom>
          <a:ln>
            <a:solidFill>
              <a:srgbClr val="E5F9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92155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jp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5749" y="346603"/>
            <a:ext cx="10098811" cy="646331"/>
          </a:xfrm>
          <a:prstGeom prst="rect">
            <a:avLst/>
          </a:prstGeom>
        </p:spPr>
        <p:txBody>
          <a:bodyPr vert="horz" wrap="square" lIns="91440" tIns="45720" rIns="91440" bIns="45720" rtlCol="0" anchor="ctr">
            <a:spAutoFit/>
          </a:bodyPr>
          <a:lstStyle/>
          <a:p>
            <a:r>
              <a:rPr lang="en-US" dirty="0"/>
              <a:t>Click to edit Master title style</a:t>
            </a:r>
          </a:p>
        </p:txBody>
      </p:sp>
      <p:sp>
        <p:nvSpPr>
          <p:cNvPr id="3" name="Text Placeholder 2"/>
          <p:cNvSpPr>
            <a:spLocks noGrp="1"/>
          </p:cNvSpPr>
          <p:nvPr>
            <p:ph type="body" idx="1"/>
          </p:nvPr>
        </p:nvSpPr>
        <p:spPr>
          <a:xfrm>
            <a:off x="528680" y="1327095"/>
            <a:ext cx="11245880" cy="479906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636316D9-EAC9-1048-904C-F575D4E0439B}"/>
              </a:ext>
            </a:extLst>
          </p:cNvPr>
          <p:cNvSpPr/>
          <p:nvPr userDrawn="1"/>
        </p:nvSpPr>
        <p:spPr>
          <a:xfrm>
            <a:off x="10452653" y="6231834"/>
            <a:ext cx="1649896" cy="467139"/>
          </a:xfrm>
          <a:prstGeom prst="rect">
            <a:avLst/>
          </a:prstGeom>
          <a:ln>
            <a:solidFill>
              <a:srgbClr val="E5F9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52512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4" r:id="rId3"/>
    <p:sldLayoutId id="2147483651" r:id="rId4"/>
    <p:sldLayoutId id="2147483652" r:id="rId5"/>
    <p:sldLayoutId id="2147483653" r:id="rId6"/>
    <p:sldLayoutId id="2147483654" r:id="rId7"/>
    <p:sldLayoutId id="2147483673" r:id="rId8"/>
    <p:sldLayoutId id="2147483655" r:id="rId9"/>
    <p:sldLayoutId id="2147483657" r:id="rId10"/>
    <p:sldLayoutId id="2147483675" r:id="rId11"/>
    <p:sldLayoutId id="2147483676" r:id="rId12"/>
  </p:sldLayoutIdLst>
  <p:hf hdr="0" ftr="0" dt="0"/>
  <p:txStyles>
    <p:titleStyle>
      <a:lvl1pPr algn="l" defTabSz="457200" rtl="0" eaLnBrk="1" latinLnBrk="0" hangingPunct="1">
        <a:spcBef>
          <a:spcPct val="0"/>
        </a:spcBef>
        <a:buNone/>
        <a:defRPr sz="3600" kern="1200" baseline="0">
          <a:solidFill>
            <a:srgbClr val="004A73"/>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2214" y="346603"/>
            <a:ext cx="10098811" cy="646331"/>
          </a:xfrm>
          <a:prstGeom prst="rect">
            <a:avLst/>
          </a:prstGeom>
        </p:spPr>
        <p:txBody>
          <a:bodyPr vert="horz" wrap="square" lIns="91440" tIns="45720" rIns="91440" bIns="45720" rtlCol="0" anchor="ctr">
            <a:spAutoFit/>
          </a:bodyPr>
          <a:lstStyle/>
          <a:p>
            <a:r>
              <a:rPr lang="en-US" dirty="0"/>
              <a:t>Click to edit Master title style</a:t>
            </a:r>
          </a:p>
        </p:txBody>
      </p:sp>
      <p:sp>
        <p:nvSpPr>
          <p:cNvPr id="3" name="Text Placeholder 2"/>
          <p:cNvSpPr>
            <a:spLocks noGrp="1"/>
          </p:cNvSpPr>
          <p:nvPr>
            <p:ph type="body" idx="1"/>
          </p:nvPr>
        </p:nvSpPr>
        <p:spPr>
          <a:xfrm>
            <a:off x="528680" y="1327095"/>
            <a:ext cx="11245880" cy="479906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1FFD2AC2-D126-D846-B51F-EBD44CE089CF}"/>
              </a:ext>
            </a:extLst>
          </p:cNvPr>
          <p:cNvSpPr/>
          <p:nvPr userDrawn="1"/>
        </p:nvSpPr>
        <p:spPr>
          <a:xfrm>
            <a:off x="10452653" y="6231834"/>
            <a:ext cx="1649896" cy="467139"/>
          </a:xfrm>
          <a:prstGeom prst="rect">
            <a:avLst/>
          </a:prstGeom>
          <a:ln>
            <a:solidFill>
              <a:srgbClr val="E5F9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10216677"/>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9" r:id="rId9"/>
    <p:sldLayoutId id="2147483670" r:id="rId10"/>
  </p:sldLayoutIdLst>
  <p:hf hdr="0" ftr="0" dt="0"/>
  <p:txStyles>
    <p:titleStyle>
      <a:lvl1pPr algn="l" defTabSz="457200" rtl="0" eaLnBrk="1" latinLnBrk="0" hangingPunct="1">
        <a:spcBef>
          <a:spcPct val="0"/>
        </a:spcBef>
        <a:buNone/>
        <a:defRPr sz="3600" kern="1200" baseline="0">
          <a:solidFill>
            <a:srgbClr val="004A73"/>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5.emf"/><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5E4E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FD704-5705-4FB3-93B0-762CF441D87E}"/>
              </a:ext>
            </a:extLst>
          </p:cNvPr>
          <p:cNvSpPr>
            <a:spLocks noGrp="1"/>
          </p:cNvSpPr>
          <p:nvPr>
            <p:ph type="ctrTitle"/>
          </p:nvPr>
        </p:nvSpPr>
        <p:spPr>
          <a:xfrm>
            <a:off x="4501626" y="2032669"/>
            <a:ext cx="6566424" cy="769441"/>
          </a:xfrm>
        </p:spPr>
        <p:txBody>
          <a:bodyPr/>
          <a:lstStyle/>
          <a:p>
            <a:r>
              <a:rPr lang="en-US" sz="4400" dirty="0"/>
              <a:t>Cardiac Function and Sleep </a:t>
            </a:r>
          </a:p>
        </p:txBody>
      </p:sp>
      <p:sp>
        <p:nvSpPr>
          <p:cNvPr id="3" name="Subtitle 2">
            <a:extLst>
              <a:ext uri="{FF2B5EF4-FFF2-40B4-BE49-F238E27FC236}">
                <a16:creationId xmlns:a16="http://schemas.microsoft.com/office/drawing/2014/main" id="{1A8DF5A3-FB4E-48F5-AE65-7B47FF500122}"/>
              </a:ext>
            </a:extLst>
          </p:cNvPr>
          <p:cNvSpPr>
            <a:spLocks noGrp="1"/>
          </p:cNvSpPr>
          <p:nvPr>
            <p:ph type="subTitle" idx="1"/>
          </p:nvPr>
        </p:nvSpPr>
        <p:spPr>
          <a:xfrm>
            <a:off x="4682601" y="3140609"/>
            <a:ext cx="7384827" cy="523220"/>
          </a:xfrm>
        </p:spPr>
        <p:txBody>
          <a:bodyPr/>
          <a:lstStyle/>
          <a:p>
            <a:r>
              <a:rPr lang="en-US" sz="2800" dirty="0"/>
              <a:t>An Interactive Discussion</a:t>
            </a:r>
          </a:p>
        </p:txBody>
      </p:sp>
      <p:sp>
        <p:nvSpPr>
          <p:cNvPr id="4" name="Subtitle 2">
            <a:extLst>
              <a:ext uri="{FF2B5EF4-FFF2-40B4-BE49-F238E27FC236}">
                <a16:creationId xmlns:a16="http://schemas.microsoft.com/office/drawing/2014/main" id="{76FCEB5D-72B4-4252-AF22-488052E6956A}"/>
              </a:ext>
            </a:extLst>
          </p:cNvPr>
          <p:cNvSpPr txBox="1">
            <a:spLocks/>
          </p:cNvSpPr>
          <p:nvPr/>
        </p:nvSpPr>
        <p:spPr>
          <a:xfrm>
            <a:off x="4682601" y="3663829"/>
            <a:ext cx="7384827" cy="400110"/>
          </a:xfrm>
          <a:prstGeom prst="rect">
            <a:avLst/>
          </a:prstGeom>
        </p:spPr>
        <p:txBody>
          <a:bodyPr vert="horz" wrap="square" lIns="91440" tIns="45720" rIns="91440" bIns="45720" rtlCol="0">
            <a:spAutoFit/>
          </a:bodyPr>
          <a:lstStyle>
            <a:lvl1pPr marL="0" indent="0" algn="l" defTabSz="457200" rtl="0" eaLnBrk="1" latinLnBrk="0" hangingPunct="1">
              <a:spcBef>
                <a:spcPct val="20000"/>
              </a:spcBef>
              <a:buFont typeface="Arial"/>
              <a:buNone/>
              <a:defRPr sz="2400" kern="1200">
                <a:solidFill>
                  <a:srgbClr val="004A73"/>
                </a:solidFill>
                <a:latin typeface="+mn-lt"/>
                <a:ea typeface="+mn-ea"/>
                <a:cs typeface="+mn-cs"/>
              </a:defRPr>
            </a:lvl1pPr>
            <a:lvl2pPr marL="457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000" dirty="0"/>
              <a:t>July 24, 2021</a:t>
            </a:r>
          </a:p>
        </p:txBody>
      </p:sp>
    </p:spTree>
    <p:extLst>
      <p:ext uri="{BB962C8B-B14F-4D97-AF65-F5344CB8AC3E}">
        <p14:creationId xmlns:p14="http://schemas.microsoft.com/office/powerpoint/2010/main" val="640346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9F8B51-523C-4E3E-9C8B-C33E35BBE15B}"/>
              </a:ext>
            </a:extLst>
          </p:cNvPr>
          <p:cNvPicPr>
            <a:picLocks noChangeAspect="1"/>
          </p:cNvPicPr>
          <p:nvPr/>
        </p:nvPicPr>
        <p:blipFill rotWithShape="1">
          <a:blip r:embed="rId2"/>
          <a:srcRect l="6050"/>
          <a:stretch/>
        </p:blipFill>
        <p:spPr>
          <a:xfrm>
            <a:off x="3657756" y="149926"/>
            <a:ext cx="4572000" cy="2169111"/>
          </a:xfrm>
          <a:prstGeom prst="rect">
            <a:avLst/>
          </a:prstGeom>
          <a:ln w="12700">
            <a:solidFill>
              <a:schemeClr val="tx1"/>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43A67904-9588-4A82-ACED-8ECFDCB7D266}"/>
              </a:ext>
            </a:extLst>
          </p:cNvPr>
          <p:cNvSpPr txBox="1"/>
          <p:nvPr/>
        </p:nvSpPr>
        <p:spPr>
          <a:xfrm>
            <a:off x="4579107" y="2362426"/>
            <a:ext cx="2350323" cy="297454"/>
          </a:xfrm>
          <a:prstGeom prst="rect">
            <a:avLst/>
          </a:prstGeom>
          <a:noFill/>
        </p:spPr>
        <p:txBody>
          <a:bodyPr wrap="none" rtlCol="0">
            <a:spAutoFit/>
          </a:bodyPr>
          <a:lstStyle/>
          <a:p>
            <a:pPr defTabSz="609585"/>
            <a:r>
              <a:rPr lang="en-US" sz="1333" i="1" dirty="0">
                <a:solidFill>
                  <a:schemeClr val="accent1">
                    <a:lumMod val="50000"/>
                  </a:schemeClr>
                </a:solidFill>
                <a:latin typeface="Arial"/>
              </a:rPr>
              <a:t>Cowie et al NEJM 2015; 373</a:t>
            </a:r>
          </a:p>
        </p:txBody>
      </p:sp>
      <p:pic>
        <p:nvPicPr>
          <p:cNvPr id="6" name="Picture 5">
            <a:extLst>
              <a:ext uri="{FF2B5EF4-FFF2-40B4-BE49-F238E27FC236}">
                <a16:creationId xmlns:a16="http://schemas.microsoft.com/office/drawing/2014/main" id="{258F763E-1A6B-4FAF-A5C2-5E23B6423655}"/>
              </a:ext>
            </a:extLst>
          </p:cNvPr>
          <p:cNvPicPr>
            <a:picLocks noChangeAspect="1"/>
          </p:cNvPicPr>
          <p:nvPr/>
        </p:nvPicPr>
        <p:blipFill rotWithShape="1">
          <a:blip r:embed="rId3"/>
          <a:srcRect l="4797" b="15740"/>
          <a:stretch/>
        </p:blipFill>
        <p:spPr>
          <a:xfrm>
            <a:off x="7395410" y="2946702"/>
            <a:ext cx="4037421" cy="2557028"/>
          </a:xfrm>
          <a:prstGeom prst="rect">
            <a:avLst/>
          </a:prstGeom>
          <a:ln w="12700">
            <a:solidFill>
              <a:schemeClr val="tx1"/>
            </a:solidFill>
          </a:ln>
          <a:effectLst>
            <a:outerShdw blurRad="50800" dist="38100" dir="2700000" algn="tl" rotWithShape="0">
              <a:prstClr val="black">
                <a:alpha val="40000"/>
              </a:prstClr>
            </a:outerShdw>
          </a:effectLst>
        </p:spPr>
      </p:pic>
      <p:sp>
        <p:nvSpPr>
          <p:cNvPr id="8" name="Content Placeholder 2">
            <a:extLst>
              <a:ext uri="{FF2B5EF4-FFF2-40B4-BE49-F238E27FC236}">
                <a16:creationId xmlns:a16="http://schemas.microsoft.com/office/drawing/2014/main" id="{9CA97E98-B365-463F-A1A4-BA732F26D9D5}"/>
              </a:ext>
            </a:extLst>
          </p:cNvPr>
          <p:cNvSpPr txBox="1">
            <a:spLocks/>
          </p:cNvSpPr>
          <p:nvPr/>
        </p:nvSpPr>
        <p:spPr>
          <a:xfrm>
            <a:off x="3591692" y="7535989"/>
            <a:ext cx="5578629" cy="1350054"/>
          </a:xfrm>
          <a:prstGeom prst="rect">
            <a:avLst/>
          </a:prstGeom>
          <a:solidFill>
            <a:srgbClr val="14ACA7"/>
          </a:solidFill>
          <a:ln w="12700">
            <a:solidFill>
              <a:srgbClr val="3A5B76"/>
            </a:solidFill>
          </a:ln>
          <a:effectLst>
            <a:outerShdw blurRad="50800" dist="38100" dir="2700000" algn="tl" rotWithShape="0">
              <a:prstClr val="black">
                <a:alpha val="40000"/>
              </a:prstClr>
            </a:outerShdw>
          </a:effectLst>
        </p:spPr>
        <p:txBody>
          <a:bodyPr vert="horz" lIns="91440" tIns="45720" rIns="91440" bIns="45720" rtlCol="0"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u="sng" dirty="0">
                <a:solidFill>
                  <a:schemeClr val="bg1"/>
                </a:solidFill>
              </a:rPr>
              <a:t>Hypotheses</a:t>
            </a:r>
          </a:p>
          <a:p>
            <a:pPr marL="0" indent="0" algn="ctr">
              <a:buFont typeface="Arial" panose="020B0604020202020204" pitchFamily="34" charset="0"/>
              <a:buNone/>
            </a:pPr>
            <a:r>
              <a:rPr lang="en-US" dirty="0">
                <a:solidFill>
                  <a:schemeClr val="bg1"/>
                </a:solidFill>
              </a:rPr>
              <a:t>Decreased CO (PAP in ASV mode)</a:t>
            </a:r>
          </a:p>
          <a:p>
            <a:pPr marL="0" indent="0" algn="ctr">
              <a:buFont typeface="Arial" panose="020B0604020202020204" pitchFamily="34" charset="0"/>
              <a:buNone/>
            </a:pPr>
            <a:r>
              <a:rPr lang="en-US" dirty="0">
                <a:solidFill>
                  <a:schemeClr val="bg1"/>
                </a:solidFill>
              </a:rPr>
              <a:t>Proprietary algorithm- hyperventilation</a:t>
            </a:r>
          </a:p>
        </p:txBody>
      </p:sp>
      <p:sp>
        <p:nvSpPr>
          <p:cNvPr id="9" name="TextBox 8">
            <a:extLst>
              <a:ext uri="{FF2B5EF4-FFF2-40B4-BE49-F238E27FC236}">
                <a16:creationId xmlns:a16="http://schemas.microsoft.com/office/drawing/2014/main" id="{BE860608-4796-464E-B5D8-482EC2F08020}"/>
              </a:ext>
            </a:extLst>
          </p:cNvPr>
          <p:cNvSpPr txBox="1"/>
          <p:nvPr/>
        </p:nvSpPr>
        <p:spPr>
          <a:xfrm>
            <a:off x="288073" y="2511153"/>
            <a:ext cx="6576672" cy="2554545"/>
          </a:xfrm>
          <a:prstGeom prst="rect">
            <a:avLst/>
          </a:prstGeom>
          <a:noFill/>
        </p:spPr>
        <p:txBody>
          <a:bodyPr wrap="none" rtlCol="0">
            <a:spAutoFit/>
          </a:bodyPr>
          <a:lstStyle/>
          <a:p>
            <a:r>
              <a:rPr lang="en-US" sz="3200" u="sng" dirty="0">
                <a:solidFill>
                  <a:srgbClr val="306D8A"/>
                </a:solidFill>
              </a:rPr>
              <a:t>Results</a:t>
            </a:r>
            <a:endParaRPr lang="en-US" sz="3200" dirty="0">
              <a:solidFill>
                <a:srgbClr val="306D8A"/>
              </a:solidFill>
            </a:endParaRPr>
          </a:p>
          <a:p>
            <a:r>
              <a:rPr lang="en-US" sz="3200" dirty="0">
                <a:solidFill>
                  <a:srgbClr val="306D8A"/>
                </a:solidFill>
              </a:rPr>
              <a:t>Treatment of CSA in HF with ASV</a:t>
            </a:r>
          </a:p>
          <a:p>
            <a:r>
              <a:rPr lang="en-US" sz="3200" dirty="0">
                <a:solidFill>
                  <a:srgbClr val="306D8A"/>
                </a:solidFill>
              </a:rPr>
              <a:t>Reduced AHI, no survival benefit </a:t>
            </a:r>
          </a:p>
          <a:p>
            <a:r>
              <a:rPr lang="en-US" sz="3200" dirty="0">
                <a:solidFill>
                  <a:srgbClr val="306D8A"/>
                </a:solidFill>
              </a:rPr>
              <a:t>Increased CV mortality (29.9% v. 24%) </a:t>
            </a:r>
          </a:p>
          <a:p>
            <a:endParaRPr lang="en-US" sz="3200" u="sng" dirty="0">
              <a:solidFill>
                <a:srgbClr val="306D8A"/>
              </a:solidFill>
            </a:endParaRPr>
          </a:p>
        </p:txBody>
      </p:sp>
      <p:sp>
        <p:nvSpPr>
          <p:cNvPr id="10" name="TextBox 9">
            <a:extLst>
              <a:ext uri="{FF2B5EF4-FFF2-40B4-BE49-F238E27FC236}">
                <a16:creationId xmlns:a16="http://schemas.microsoft.com/office/drawing/2014/main" id="{FD0B9B43-C339-4B84-A974-9A64962DA569}"/>
              </a:ext>
            </a:extLst>
          </p:cNvPr>
          <p:cNvSpPr txBox="1"/>
          <p:nvPr/>
        </p:nvSpPr>
        <p:spPr>
          <a:xfrm>
            <a:off x="288073" y="4718900"/>
            <a:ext cx="3012748" cy="1569660"/>
          </a:xfrm>
          <a:prstGeom prst="rect">
            <a:avLst/>
          </a:prstGeom>
          <a:noFill/>
        </p:spPr>
        <p:txBody>
          <a:bodyPr wrap="none" rtlCol="0">
            <a:spAutoFit/>
          </a:bodyPr>
          <a:lstStyle/>
          <a:p>
            <a:r>
              <a:rPr lang="en-US" sz="3200" u="sng" dirty="0">
                <a:solidFill>
                  <a:srgbClr val="306D8A"/>
                </a:solidFill>
              </a:rPr>
              <a:t>Conclusions</a:t>
            </a:r>
          </a:p>
          <a:p>
            <a:r>
              <a:rPr lang="en-US" sz="3200" dirty="0">
                <a:solidFill>
                  <a:srgbClr val="306D8A"/>
                </a:solidFill>
              </a:rPr>
              <a:t>Avoid ASV in CSA</a:t>
            </a:r>
          </a:p>
          <a:p>
            <a:endParaRPr lang="en-US" sz="3200" u="sng" dirty="0">
              <a:solidFill>
                <a:srgbClr val="306D8A"/>
              </a:solidFill>
            </a:endParaRPr>
          </a:p>
        </p:txBody>
      </p:sp>
    </p:spTree>
    <p:extLst>
      <p:ext uri="{BB962C8B-B14F-4D97-AF65-F5344CB8AC3E}">
        <p14:creationId xmlns:p14="http://schemas.microsoft.com/office/powerpoint/2010/main" val="67075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F4A0F-CB4E-4758-B5A7-961D3E8BA3B3}"/>
              </a:ext>
            </a:extLst>
          </p:cNvPr>
          <p:cNvPicPr>
            <a:picLocks noChangeAspect="1"/>
          </p:cNvPicPr>
          <p:nvPr/>
        </p:nvPicPr>
        <p:blipFill rotWithShape="1">
          <a:blip r:embed="rId3"/>
          <a:srcRect b="23137"/>
          <a:stretch/>
        </p:blipFill>
        <p:spPr>
          <a:xfrm>
            <a:off x="1592525" y="218946"/>
            <a:ext cx="5242163" cy="2010907"/>
          </a:xfrm>
          <a:prstGeom prst="rect">
            <a:avLst/>
          </a:prstGeom>
          <a:ln w="12700">
            <a:solidFill>
              <a:schemeClr val="tx1"/>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09FF046F-D0A7-4781-98BC-A1ADF972FA3D}"/>
              </a:ext>
            </a:extLst>
          </p:cNvPr>
          <p:cNvSpPr txBox="1"/>
          <p:nvPr/>
        </p:nvSpPr>
        <p:spPr>
          <a:xfrm>
            <a:off x="1592525" y="2210364"/>
            <a:ext cx="3932615" cy="297454"/>
          </a:xfrm>
          <a:prstGeom prst="rect">
            <a:avLst/>
          </a:prstGeom>
          <a:noFill/>
        </p:spPr>
        <p:txBody>
          <a:bodyPr wrap="none" rtlCol="0">
            <a:spAutoFit/>
          </a:bodyPr>
          <a:lstStyle/>
          <a:p>
            <a:pPr defTabSz="609585"/>
            <a:r>
              <a:rPr lang="en-US" sz="1333" i="1" dirty="0">
                <a:solidFill>
                  <a:schemeClr val="accent1">
                    <a:lumMod val="50000"/>
                  </a:schemeClr>
                </a:solidFill>
                <a:latin typeface="Arial"/>
              </a:rPr>
              <a:t>Costanzo MR et al  Eur J HF 2018; 20:1746-1754</a:t>
            </a:r>
          </a:p>
        </p:txBody>
      </p:sp>
      <p:sp>
        <p:nvSpPr>
          <p:cNvPr id="9" name="TextBox 8">
            <a:extLst>
              <a:ext uri="{FF2B5EF4-FFF2-40B4-BE49-F238E27FC236}">
                <a16:creationId xmlns:a16="http://schemas.microsoft.com/office/drawing/2014/main" id="{E9BC25B4-7E0A-4DF6-8C19-F6D0734F7F9A}"/>
              </a:ext>
            </a:extLst>
          </p:cNvPr>
          <p:cNvSpPr txBox="1"/>
          <p:nvPr/>
        </p:nvSpPr>
        <p:spPr>
          <a:xfrm>
            <a:off x="288073" y="2511153"/>
            <a:ext cx="5075428" cy="2554545"/>
          </a:xfrm>
          <a:prstGeom prst="rect">
            <a:avLst/>
          </a:prstGeom>
          <a:noFill/>
        </p:spPr>
        <p:txBody>
          <a:bodyPr wrap="none" rtlCol="0">
            <a:spAutoFit/>
          </a:bodyPr>
          <a:lstStyle/>
          <a:p>
            <a:r>
              <a:rPr lang="en-US" sz="3200" u="sng" dirty="0">
                <a:solidFill>
                  <a:srgbClr val="306D8A"/>
                </a:solidFill>
              </a:rPr>
              <a:t>Results</a:t>
            </a:r>
            <a:endParaRPr lang="en-US" sz="3200" dirty="0">
              <a:solidFill>
                <a:srgbClr val="306D8A"/>
              </a:solidFill>
            </a:endParaRPr>
          </a:p>
          <a:p>
            <a:r>
              <a:rPr lang="en-US" sz="3200" dirty="0">
                <a:solidFill>
                  <a:srgbClr val="306D8A"/>
                </a:solidFill>
              </a:rPr>
              <a:t>HF patients (n=96)</a:t>
            </a:r>
          </a:p>
          <a:p>
            <a:r>
              <a:rPr lang="en-US" sz="3200" dirty="0">
                <a:solidFill>
                  <a:srgbClr val="306D8A"/>
                </a:solidFill>
              </a:rPr>
              <a:t>Improvements in ESS, MLHFS</a:t>
            </a:r>
          </a:p>
          <a:p>
            <a:r>
              <a:rPr lang="en-US" sz="3200" dirty="0">
                <a:solidFill>
                  <a:srgbClr val="306D8A"/>
                </a:solidFill>
              </a:rPr>
              <a:t>Reduction in LVEF </a:t>
            </a:r>
          </a:p>
          <a:p>
            <a:endParaRPr lang="en-US" sz="3200" u="sng" dirty="0">
              <a:solidFill>
                <a:srgbClr val="306D8A"/>
              </a:solidFill>
            </a:endParaRPr>
          </a:p>
        </p:txBody>
      </p:sp>
      <p:sp>
        <p:nvSpPr>
          <p:cNvPr id="10" name="TextBox 9">
            <a:extLst>
              <a:ext uri="{FF2B5EF4-FFF2-40B4-BE49-F238E27FC236}">
                <a16:creationId xmlns:a16="http://schemas.microsoft.com/office/drawing/2014/main" id="{97FD0B23-D74C-4AFB-B56D-09AFC267AE39}"/>
              </a:ext>
            </a:extLst>
          </p:cNvPr>
          <p:cNvSpPr txBox="1"/>
          <p:nvPr/>
        </p:nvSpPr>
        <p:spPr>
          <a:xfrm>
            <a:off x="288073" y="4718900"/>
            <a:ext cx="9950673" cy="1569660"/>
          </a:xfrm>
          <a:prstGeom prst="rect">
            <a:avLst/>
          </a:prstGeom>
          <a:noFill/>
        </p:spPr>
        <p:txBody>
          <a:bodyPr wrap="none" rtlCol="0">
            <a:spAutoFit/>
          </a:bodyPr>
          <a:lstStyle/>
          <a:p>
            <a:r>
              <a:rPr lang="en-US" sz="3200" u="sng" dirty="0">
                <a:solidFill>
                  <a:srgbClr val="306D8A"/>
                </a:solidFill>
              </a:rPr>
              <a:t>Conclusions</a:t>
            </a:r>
          </a:p>
          <a:p>
            <a:r>
              <a:rPr lang="en-US" sz="3200" dirty="0">
                <a:solidFill>
                  <a:srgbClr val="306D8A"/>
                </a:solidFill>
              </a:rPr>
              <a:t>Phrenic nerve stimulation reduces CSA severity</a:t>
            </a:r>
          </a:p>
          <a:p>
            <a:r>
              <a:rPr lang="en-US" sz="3200" dirty="0">
                <a:solidFill>
                  <a:srgbClr val="306D8A"/>
                </a:solidFill>
              </a:rPr>
              <a:t>CSA treatment associated with benefits in HF quality of life</a:t>
            </a:r>
          </a:p>
        </p:txBody>
      </p:sp>
      <p:pic>
        <p:nvPicPr>
          <p:cNvPr id="3" name="Picture 2">
            <a:extLst>
              <a:ext uri="{FF2B5EF4-FFF2-40B4-BE49-F238E27FC236}">
                <a16:creationId xmlns:a16="http://schemas.microsoft.com/office/drawing/2014/main" id="{3FC257F6-F79F-4179-A5E6-B60B4F38CBE0}"/>
              </a:ext>
            </a:extLst>
          </p:cNvPr>
          <p:cNvPicPr>
            <a:picLocks noChangeAspect="1"/>
          </p:cNvPicPr>
          <p:nvPr/>
        </p:nvPicPr>
        <p:blipFill>
          <a:blip r:embed="rId4"/>
          <a:stretch>
            <a:fillRect/>
          </a:stretch>
        </p:blipFill>
        <p:spPr>
          <a:xfrm>
            <a:off x="8301538" y="3306071"/>
            <a:ext cx="2887467" cy="2197659"/>
          </a:xfrm>
          <a:prstGeom prst="rect">
            <a:avLst/>
          </a:prstGeom>
        </p:spPr>
      </p:pic>
      <p:pic>
        <p:nvPicPr>
          <p:cNvPr id="8" name="Picture 7">
            <a:extLst>
              <a:ext uri="{FF2B5EF4-FFF2-40B4-BE49-F238E27FC236}">
                <a16:creationId xmlns:a16="http://schemas.microsoft.com/office/drawing/2014/main" id="{975CDCFD-C203-4BE8-8C39-235D621CD068}"/>
              </a:ext>
            </a:extLst>
          </p:cNvPr>
          <p:cNvPicPr>
            <a:picLocks noChangeAspect="1"/>
          </p:cNvPicPr>
          <p:nvPr/>
        </p:nvPicPr>
        <p:blipFill rotWithShape="1">
          <a:blip r:embed="rId5"/>
          <a:srcRect r="48545"/>
          <a:stretch/>
        </p:blipFill>
        <p:spPr>
          <a:xfrm>
            <a:off x="8038080" y="218946"/>
            <a:ext cx="3274750" cy="2995639"/>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83585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71FF53A-FE12-40D3-9040-3C0C19DB9639}"/>
              </a:ext>
            </a:extLst>
          </p:cNvPr>
          <p:cNvPicPr>
            <a:picLocks noChangeAspect="1"/>
          </p:cNvPicPr>
          <p:nvPr/>
        </p:nvPicPr>
        <p:blipFill>
          <a:blip r:embed="rId3"/>
          <a:stretch>
            <a:fillRect/>
          </a:stretch>
        </p:blipFill>
        <p:spPr>
          <a:xfrm>
            <a:off x="7060772" y="2174274"/>
            <a:ext cx="4584589" cy="2755631"/>
          </a:xfrm>
          <a:prstGeom prst="rect">
            <a:avLst/>
          </a:prstGeom>
        </p:spPr>
      </p:pic>
      <p:pic>
        <p:nvPicPr>
          <p:cNvPr id="5" name="Picture 4">
            <a:extLst>
              <a:ext uri="{FF2B5EF4-FFF2-40B4-BE49-F238E27FC236}">
                <a16:creationId xmlns:a16="http://schemas.microsoft.com/office/drawing/2014/main" id="{7191541F-BA26-40C5-AE0A-D6D47B8088EF}"/>
              </a:ext>
            </a:extLst>
          </p:cNvPr>
          <p:cNvPicPr>
            <a:picLocks noChangeAspect="1"/>
          </p:cNvPicPr>
          <p:nvPr/>
        </p:nvPicPr>
        <p:blipFill rotWithShape="1">
          <a:blip r:embed="rId4"/>
          <a:srcRect t="22285"/>
          <a:stretch/>
        </p:blipFill>
        <p:spPr>
          <a:xfrm>
            <a:off x="1716311" y="106324"/>
            <a:ext cx="7923221" cy="1667429"/>
          </a:xfrm>
          <a:prstGeom prst="rect">
            <a:avLst/>
          </a:prstGeom>
        </p:spPr>
      </p:pic>
      <p:sp>
        <p:nvSpPr>
          <p:cNvPr id="6" name="TextBox 5">
            <a:extLst>
              <a:ext uri="{FF2B5EF4-FFF2-40B4-BE49-F238E27FC236}">
                <a16:creationId xmlns:a16="http://schemas.microsoft.com/office/drawing/2014/main" id="{175F40BB-B3F3-4045-9AB3-48618336C464}"/>
              </a:ext>
            </a:extLst>
          </p:cNvPr>
          <p:cNvSpPr txBox="1"/>
          <p:nvPr/>
        </p:nvSpPr>
        <p:spPr>
          <a:xfrm>
            <a:off x="4468344" y="1812174"/>
            <a:ext cx="2709396" cy="29745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1" u="none" strike="noStrike" kern="1200" cap="none" spc="0" normalizeH="0" baseline="0" noProof="0" dirty="0" err="1">
                <a:ln>
                  <a:noFill/>
                </a:ln>
                <a:solidFill>
                  <a:srgbClr val="4F81BD">
                    <a:lumMod val="50000"/>
                  </a:srgbClr>
                </a:solidFill>
                <a:effectLst/>
                <a:uLnTx/>
                <a:uFillTx/>
                <a:latin typeface="Arial"/>
                <a:ea typeface="+mn-ea"/>
                <a:cs typeface="Arial"/>
              </a:rPr>
              <a:t>Kanagala</a:t>
            </a:r>
            <a:r>
              <a:rPr kumimoji="0" lang="en-US" sz="1333" b="0" i="1" u="none" strike="noStrike" kern="1200" cap="none" spc="0" normalizeH="0" baseline="0" noProof="0" dirty="0">
                <a:ln>
                  <a:noFill/>
                </a:ln>
                <a:solidFill>
                  <a:srgbClr val="4F81BD">
                    <a:lumMod val="50000"/>
                  </a:srgbClr>
                </a:solidFill>
                <a:effectLst/>
                <a:uLnTx/>
                <a:uFillTx/>
                <a:latin typeface="Arial"/>
                <a:ea typeface="+mn-ea"/>
                <a:cs typeface="Arial"/>
              </a:rPr>
              <a:t> R Circ 2003; 107: 2589</a:t>
            </a:r>
          </a:p>
        </p:txBody>
      </p:sp>
      <p:sp>
        <p:nvSpPr>
          <p:cNvPr id="8" name="TextBox 7">
            <a:extLst>
              <a:ext uri="{FF2B5EF4-FFF2-40B4-BE49-F238E27FC236}">
                <a16:creationId xmlns:a16="http://schemas.microsoft.com/office/drawing/2014/main" id="{EB0A7F2B-8D12-460E-82A9-BE4B69C1E774}"/>
              </a:ext>
            </a:extLst>
          </p:cNvPr>
          <p:cNvSpPr txBox="1"/>
          <p:nvPr/>
        </p:nvSpPr>
        <p:spPr>
          <a:xfrm>
            <a:off x="187426" y="2839130"/>
            <a:ext cx="6871053" cy="206210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srgbClr val="306D8A"/>
                </a:solidFill>
                <a:effectLst/>
                <a:uLnTx/>
                <a:uFillTx/>
                <a:latin typeface="Dosis"/>
                <a:ea typeface="+mn-ea"/>
                <a:cs typeface="Arial"/>
              </a:rPr>
              <a:t>Results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06D8A"/>
                </a:solidFill>
                <a:effectLst/>
                <a:uLnTx/>
                <a:uFillTx/>
                <a:latin typeface="Dosis"/>
                <a:ea typeface="+mn-ea"/>
                <a:cs typeface="Arial"/>
              </a:rPr>
              <a:t>OSA patients (n=43), untreated (n=25)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06D8A"/>
                </a:solidFill>
                <a:effectLst/>
                <a:uLnTx/>
                <a:uFillTx/>
                <a:latin typeface="Dosis"/>
                <a:ea typeface="+mn-ea"/>
                <a:cs typeface="Arial"/>
              </a:rPr>
              <a:t>AF or </a:t>
            </a:r>
            <a:r>
              <a:rPr kumimoji="0" lang="en-US" sz="3200" b="0" i="0" u="none" strike="noStrike" kern="1200" cap="none" spc="0" normalizeH="0" baseline="0" noProof="0" dirty="0" err="1">
                <a:ln>
                  <a:noFill/>
                </a:ln>
                <a:solidFill>
                  <a:srgbClr val="306D8A"/>
                </a:solidFill>
                <a:effectLst/>
                <a:uLnTx/>
                <a:uFillTx/>
                <a:latin typeface="Dosis"/>
                <a:ea typeface="+mn-ea"/>
                <a:cs typeface="Arial"/>
              </a:rPr>
              <a:t>AFl</a:t>
            </a:r>
            <a:r>
              <a:rPr kumimoji="0" lang="en-US" sz="3200" b="0" i="0" u="none" strike="noStrike" kern="1200" cap="none" spc="0" normalizeH="0" baseline="0" noProof="0" dirty="0">
                <a:ln>
                  <a:noFill/>
                </a:ln>
                <a:solidFill>
                  <a:srgbClr val="306D8A"/>
                </a:solidFill>
                <a:effectLst/>
                <a:uLnTx/>
                <a:uFillTx/>
                <a:latin typeface="Dosis"/>
                <a:ea typeface="+mn-ea"/>
                <a:cs typeface="Arial"/>
              </a:rPr>
              <a:t>, referred for DC cardioversion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06D8A"/>
                </a:solidFill>
                <a:effectLst/>
                <a:uLnTx/>
                <a:uFillTx/>
                <a:latin typeface="Dosis"/>
                <a:ea typeface="+mn-ea"/>
                <a:cs typeface="Arial"/>
              </a:rPr>
              <a:t>Compared to no OSA (n=79)</a:t>
            </a:r>
          </a:p>
        </p:txBody>
      </p:sp>
      <p:sp>
        <p:nvSpPr>
          <p:cNvPr id="9" name="TextBox 8">
            <a:extLst>
              <a:ext uri="{FF2B5EF4-FFF2-40B4-BE49-F238E27FC236}">
                <a16:creationId xmlns:a16="http://schemas.microsoft.com/office/drawing/2014/main" id="{89F1AFAB-BD89-4E1A-89D7-BB6EFC777D51}"/>
              </a:ext>
            </a:extLst>
          </p:cNvPr>
          <p:cNvSpPr txBox="1"/>
          <p:nvPr/>
        </p:nvSpPr>
        <p:spPr>
          <a:xfrm>
            <a:off x="205978" y="5128058"/>
            <a:ext cx="8386504"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srgbClr val="306D8A"/>
                </a:solidFill>
                <a:effectLst/>
                <a:uLnTx/>
                <a:uFillTx/>
                <a:latin typeface="Dosis"/>
                <a:ea typeface="+mn-ea"/>
                <a:cs typeface="Arial"/>
              </a:rPr>
              <a:t>Conclusions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06D8A"/>
                </a:solidFill>
                <a:effectLst/>
                <a:uLnTx/>
                <a:uFillTx/>
                <a:latin typeface="Dosis"/>
                <a:ea typeface="+mn-ea"/>
                <a:cs typeface="Arial"/>
              </a:rPr>
              <a:t>12-month AF recurrence double if OSA untreated </a:t>
            </a:r>
          </a:p>
        </p:txBody>
      </p:sp>
      <p:cxnSp>
        <p:nvCxnSpPr>
          <p:cNvPr id="11" name="Straight Connector 10">
            <a:extLst>
              <a:ext uri="{FF2B5EF4-FFF2-40B4-BE49-F238E27FC236}">
                <a16:creationId xmlns:a16="http://schemas.microsoft.com/office/drawing/2014/main" id="{BD99782B-C8CA-4A82-A1D3-3EB6C141E8F4}"/>
              </a:ext>
            </a:extLst>
          </p:cNvPr>
          <p:cNvCxnSpPr/>
          <p:nvPr/>
        </p:nvCxnSpPr>
        <p:spPr>
          <a:xfrm>
            <a:off x="8228492" y="3148701"/>
            <a:ext cx="1425974" cy="0"/>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41797F2F-8807-4995-8DD2-206524F96E7B}"/>
              </a:ext>
            </a:extLst>
          </p:cNvPr>
          <p:cNvSpPr txBox="1"/>
          <p:nvPr/>
        </p:nvSpPr>
        <p:spPr>
          <a:xfrm>
            <a:off x="8522389" y="3101180"/>
            <a:ext cx="83067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Dosis"/>
                <a:ea typeface="+mn-ea"/>
                <a:cs typeface="Arial"/>
              </a:rPr>
              <a:t>p=0.46</a:t>
            </a:r>
          </a:p>
        </p:txBody>
      </p:sp>
      <p:cxnSp>
        <p:nvCxnSpPr>
          <p:cNvPr id="13" name="Straight Connector 12">
            <a:extLst>
              <a:ext uri="{FF2B5EF4-FFF2-40B4-BE49-F238E27FC236}">
                <a16:creationId xmlns:a16="http://schemas.microsoft.com/office/drawing/2014/main" id="{A0D2F1B6-4F3F-4CCB-BCBB-057BA3DEB8BA}"/>
              </a:ext>
            </a:extLst>
          </p:cNvPr>
          <p:cNvCxnSpPr>
            <a:cxnSpLocks/>
          </p:cNvCxnSpPr>
          <p:nvPr/>
        </p:nvCxnSpPr>
        <p:spPr>
          <a:xfrm>
            <a:off x="8178225" y="2364828"/>
            <a:ext cx="2939259" cy="0"/>
          </a:xfrm>
          <a:prstGeom prst="line">
            <a:avLst/>
          </a:prstGeom>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3A2E20D3-E84E-49A5-B740-CD6E41922DF8}"/>
              </a:ext>
            </a:extLst>
          </p:cNvPr>
          <p:cNvSpPr txBox="1"/>
          <p:nvPr/>
        </p:nvSpPr>
        <p:spPr>
          <a:xfrm>
            <a:off x="9180619" y="2071207"/>
            <a:ext cx="94769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Dosis"/>
                <a:ea typeface="+mn-ea"/>
                <a:cs typeface="Arial"/>
              </a:rPr>
              <a:t>p=0.009</a:t>
            </a:r>
          </a:p>
        </p:txBody>
      </p:sp>
      <p:cxnSp>
        <p:nvCxnSpPr>
          <p:cNvPr id="16" name="Straight Connector 15">
            <a:extLst>
              <a:ext uri="{FF2B5EF4-FFF2-40B4-BE49-F238E27FC236}">
                <a16:creationId xmlns:a16="http://schemas.microsoft.com/office/drawing/2014/main" id="{504F3C35-91CC-4138-9753-A554D068C7AD}"/>
              </a:ext>
            </a:extLst>
          </p:cNvPr>
          <p:cNvCxnSpPr/>
          <p:nvPr/>
        </p:nvCxnSpPr>
        <p:spPr>
          <a:xfrm>
            <a:off x="9534300" y="2574894"/>
            <a:ext cx="1425974" cy="0"/>
          </a:xfrm>
          <a:prstGeom prst="line">
            <a:avLst/>
          </a:prstGeom>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8081ECA4-404B-4864-B32F-68983681F25C}"/>
              </a:ext>
            </a:extLst>
          </p:cNvPr>
          <p:cNvSpPr txBox="1"/>
          <p:nvPr/>
        </p:nvSpPr>
        <p:spPr>
          <a:xfrm>
            <a:off x="9773439" y="2543606"/>
            <a:ext cx="94769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Dosis"/>
                <a:ea typeface="+mn-ea"/>
                <a:cs typeface="Arial"/>
              </a:rPr>
              <a:t>p=0.013</a:t>
            </a:r>
          </a:p>
        </p:txBody>
      </p:sp>
    </p:spTree>
    <p:extLst>
      <p:ext uri="{BB962C8B-B14F-4D97-AF65-F5344CB8AC3E}">
        <p14:creationId xmlns:p14="http://schemas.microsoft.com/office/powerpoint/2010/main" val="3269380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E82359-679F-43CD-AEAA-241455289D19}"/>
              </a:ext>
            </a:extLst>
          </p:cNvPr>
          <p:cNvPicPr>
            <a:picLocks noChangeAspect="1"/>
          </p:cNvPicPr>
          <p:nvPr/>
        </p:nvPicPr>
        <p:blipFill rotWithShape="1">
          <a:blip r:embed="rId2"/>
          <a:srcRect t="23584"/>
          <a:stretch/>
        </p:blipFill>
        <p:spPr>
          <a:xfrm>
            <a:off x="2759923" y="90999"/>
            <a:ext cx="5316747" cy="1157238"/>
          </a:xfrm>
          <a:prstGeom prst="rect">
            <a:avLst/>
          </a:prstGeom>
        </p:spPr>
      </p:pic>
      <p:sp>
        <p:nvSpPr>
          <p:cNvPr id="4" name="TextBox 3">
            <a:extLst>
              <a:ext uri="{FF2B5EF4-FFF2-40B4-BE49-F238E27FC236}">
                <a16:creationId xmlns:a16="http://schemas.microsoft.com/office/drawing/2014/main" id="{E4D5EA40-D6DE-43A5-A095-9BA783924FD2}"/>
              </a:ext>
            </a:extLst>
          </p:cNvPr>
          <p:cNvSpPr txBox="1"/>
          <p:nvPr/>
        </p:nvSpPr>
        <p:spPr>
          <a:xfrm>
            <a:off x="3323910" y="1248237"/>
            <a:ext cx="3961341" cy="29745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1" u="none" strike="noStrike" kern="1200" cap="none" spc="0" normalizeH="0" baseline="0" noProof="0" dirty="0" err="1">
                <a:ln>
                  <a:noFill/>
                </a:ln>
                <a:solidFill>
                  <a:srgbClr val="4F81BD">
                    <a:lumMod val="50000"/>
                  </a:srgbClr>
                </a:solidFill>
                <a:effectLst/>
                <a:uLnTx/>
                <a:uFillTx/>
                <a:latin typeface="Arial"/>
                <a:ea typeface="+mn-ea"/>
                <a:cs typeface="Arial"/>
              </a:rPr>
              <a:t>Dimimtri</a:t>
            </a:r>
            <a:r>
              <a:rPr kumimoji="0" lang="en-US" sz="1333" b="0" i="1" u="none" strike="noStrike" kern="1200" cap="none" spc="0" normalizeH="0" baseline="0" noProof="0" dirty="0">
                <a:ln>
                  <a:noFill/>
                </a:ln>
                <a:solidFill>
                  <a:srgbClr val="4F81BD">
                    <a:lumMod val="50000"/>
                  </a:srgbClr>
                </a:solidFill>
                <a:effectLst/>
                <a:uLnTx/>
                <a:uFillTx/>
                <a:latin typeface="Arial"/>
                <a:ea typeface="+mn-ea"/>
                <a:cs typeface="Arial"/>
              </a:rPr>
              <a:t> H et al Heart Rhythm 2012; 9(3):321-327</a:t>
            </a:r>
          </a:p>
        </p:txBody>
      </p:sp>
      <p:pic>
        <p:nvPicPr>
          <p:cNvPr id="5" name="Picture 4">
            <a:extLst>
              <a:ext uri="{FF2B5EF4-FFF2-40B4-BE49-F238E27FC236}">
                <a16:creationId xmlns:a16="http://schemas.microsoft.com/office/drawing/2014/main" id="{1FE2B504-AC2E-4D24-B070-59C39FDCC462}"/>
              </a:ext>
            </a:extLst>
          </p:cNvPr>
          <p:cNvPicPr>
            <a:picLocks noChangeAspect="1"/>
          </p:cNvPicPr>
          <p:nvPr/>
        </p:nvPicPr>
        <p:blipFill rotWithShape="1">
          <a:blip r:embed="rId3"/>
          <a:srcRect l="5005" t="11974" r="62933" b="46069"/>
          <a:stretch/>
        </p:blipFill>
        <p:spPr>
          <a:xfrm>
            <a:off x="7741942" y="4035809"/>
            <a:ext cx="4117490" cy="2307223"/>
          </a:xfrm>
          <a:prstGeom prst="rect">
            <a:avLst/>
          </a:prstGeom>
        </p:spPr>
      </p:pic>
      <p:pic>
        <p:nvPicPr>
          <p:cNvPr id="6" name="Picture 5">
            <a:extLst>
              <a:ext uri="{FF2B5EF4-FFF2-40B4-BE49-F238E27FC236}">
                <a16:creationId xmlns:a16="http://schemas.microsoft.com/office/drawing/2014/main" id="{2CE82005-BA7F-421A-A19A-B4D1D63111D5}"/>
              </a:ext>
            </a:extLst>
          </p:cNvPr>
          <p:cNvPicPr>
            <a:picLocks noChangeAspect="1"/>
          </p:cNvPicPr>
          <p:nvPr/>
        </p:nvPicPr>
        <p:blipFill rotWithShape="1">
          <a:blip r:embed="rId4"/>
          <a:srcRect l="12709" r="8277" b="19228"/>
          <a:stretch/>
        </p:blipFill>
        <p:spPr>
          <a:xfrm>
            <a:off x="8640657" y="171504"/>
            <a:ext cx="2453254" cy="3758922"/>
          </a:xfrm>
          <a:prstGeom prst="rect">
            <a:avLst/>
          </a:prstGeom>
        </p:spPr>
      </p:pic>
      <p:sp>
        <p:nvSpPr>
          <p:cNvPr id="7" name="TextBox 6">
            <a:extLst>
              <a:ext uri="{FF2B5EF4-FFF2-40B4-BE49-F238E27FC236}">
                <a16:creationId xmlns:a16="http://schemas.microsoft.com/office/drawing/2014/main" id="{459A56F9-B1C7-4AC8-BBCF-CDF1F155FA1C}"/>
              </a:ext>
            </a:extLst>
          </p:cNvPr>
          <p:cNvSpPr txBox="1"/>
          <p:nvPr/>
        </p:nvSpPr>
        <p:spPr>
          <a:xfrm>
            <a:off x="194345" y="1668579"/>
            <a:ext cx="9503099" cy="35394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srgbClr val="306D8A"/>
                </a:solidFill>
                <a:effectLst/>
                <a:uLnTx/>
                <a:uFillTx/>
                <a:latin typeface="Dosis"/>
                <a:ea typeface="+mn-ea"/>
                <a:cs typeface="Arial"/>
              </a:rPr>
              <a:t>Results</a:t>
            </a:r>
            <a:endParaRPr kumimoji="0" lang="en-US" sz="3200" b="0" i="0" u="none" strike="noStrike" kern="1200" cap="none" spc="0" normalizeH="0" baseline="0" noProof="0" dirty="0">
              <a:ln>
                <a:noFill/>
              </a:ln>
              <a:solidFill>
                <a:srgbClr val="306D8A"/>
              </a:solidFill>
              <a:effectLst/>
              <a:uLnTx/>
              <a:uFillTx/>
              <a:latin typeface="Dosis"/>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06D8A"/>
                </a:solidFill>
                <a:effectLst/>
                <a:uLnTx/>
                <a:uFillTx/>
                <a:latin typeface="Dosis"/>
                <a:ea typeface="+mn-ea"/>
                <a:cs typeface="Arial"/>
              </a:rPr>
              <a:t>Prolonged conduction times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06D8A"/>
                </a:solidFill>
                <a:effectLst/>
                <a:uLnTx/>
                <a:uFillTx/>
                <a:latin typeface="Dosis"/>
                <a:ea typeface="+mn-ea"/>
                <a:cs typeface="Arial"/>
              </a:rPr>
              <a:t>Longer P-wave duration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06D8A"/>
                </a:solidFill>
                <a:effectLst/>
                <a:uLnTx/>
                <a:uFillTx/>
                <a:latin typeface="Dosis"/>
                <a:ea typeface="+mn-ea"/>
                <a:cs typeface="Arial"/>
              </a:rPr>
              <a:t>Longer corrected sinus node recovery time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06D8A"/>
                </a:solidFill>
                <a:effectLst/>
                <a:uLnTx/>
                <a:uFillTx/>
                <a:latin typeface="Dosis"/>
                <a:ea typeface="+mn-ea"/>
                <a:cs typeface="Arial"/>
              </a:rPr>
              <a:t>Lower atrial voltage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06D8A"/>
                </a:solidFill>
                <a:effectLst/>
                <a:uLnTx/>
                <a:uFillTx/>
                <a:latin typeface="Dosis"/>
                <a:ea typeface="+mn-ea"/>
                <a:cs typeface="Arial"/>
              </a:rPr>
              <a:t>Slower atrial conduction velocity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06D8A"/>
                </a:solidFill>
                <a:effectLst/>
                <a:uLnTx/>
                <a:uFillTx/>
                <a:latin typeface="Dosis"/>
                <a:ea typeface="+mn-ea"/>
                <a:cs typeface="Arial"/>
              </a:rPr>
              <a:t>More widespread complex electrograms </a:t>
            </a:r>
            <a:endParaRPr kumimoji="0" lang="en-US" sz="3200" b="0" i="0" u="sng" strike="noStrike" kern="1200" cap="none" spc="0" normalizeH="0" baseline="0" noProof="0" dirty="0">
              <a:ln>
                <a:noFill/>
              </a:ln>
              <a:solidFill>
                <a:srgbClr val="306D8A"/>
              </a:solidFill>
              <a:effectLst/>
              <a:uLnTx/>
              <a:uFillTx/>
              <a:latin typeface="Dosis"/>
              <a:ea typeface="+mn-ea"/>
              <a:cs typeface="Arial"/>
            </a:endParaRPr>
          </a:p>
        </p:txBody>
      </p:sp>
      <p:sp>
        <p:nvSpPr>
          <p:cNvPr id="9" name="TextBox 8">
            <a:extLst>
              <a:ext uri="{FF2B5EF4-FFF2-40B4-BE49-F238E27FC236}">
                <a16:creationId xmlns:a16="http://schemas.microsoft.com/office/drawing/2014/main" id="{C07E74C2-ED7C-4E79-9C3A-16F6EF0093C1}"/>
              </a:ext>
            </a:extLst>
          </p:cNvPr>
          <p:cNvSpPr txBox="1"/>
          <p:nvPr/>
        </p:nvSpPr>
        <p:spPr>
          <a:xfrm>
            <a:off x="194345" y="5527856"/>
            <a:ext cx="7195283"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srgbClr val="306D8A"/>
                </a:solidFill>
                <a:effectLst/>
                <a:uLnTx/>
                <a:uFillTx/>
                <a:latin typeface="Dosis"/>
                <a:ea typeface="+mn-ea"/>
                <a:cs typeface="Arial"/>
              </a:rPr>
              <a:t>Conclusions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06D8A"/>
                </a:solidFill>
                <a:effectLst/>
                <a:uLnTx/>
                <a:uFillTx/>
                <a:latin typeface="Dosis"/>
                <a:ea typeface="+mn-ea"/>
                <a:cs typeface="Arial"/>
              </a:rPr>
              <a:t>OSA is associated with atrial remodeling</a:t>
            </a:r>
          </a:p>
        </p:txBody>
      </p:sp>
    </p:spTree>
    <p:extLst>
      <p:ext uri="{BB962C8B-B14F-4D97-AF65-F5344CB8AC3E}">
        <p14:creationId xmlns:p14="http://schemas.microsoft.com/office/powerpoint/2010/main" val="2427570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348370-D603-4439-B885-B823AB6621D6}"/>
              </a:ext>
            </a:extLst>
          </p:cNvPr>
          <p:cNvPicPr>
            <a:picLocks noChangeAspect="1"/>
          </p:cNvPicPr>
          <p:nvPr/>
        </p:nvPicPr>
        <p:blipFill>
          <a:blip r:embed="rId2"/>
          <a:stretch>
            <a:fillRect/>
          </a:stretch>
        </p:blipFill>
        <p:spPr>
          <a:xfrm>
            <a:off x="3480221" y="75915"/>
            <a:ext cx="4650815" cy="1713682"/>
          </a:xfrm>
          <a:prstGeom prst="rect">
            <a:avLst/>
          </a:prstGeom>
        </p:spPr>
      </p:pic>
      <p:sp>
        <p:nvSpPr>
          <p:cNvPr id="4" name="TextBox 3">
            <a:extLst>
              <a:ext uri="{FF2B5EF4-FFF2-40B4-BE49-F238E27FC236}">
                <a16:creationId xmlns:a16="http://schemas.microsoft.com/office/drawing/2014/main" id="{B4030539-7FBD-4173-AEB0-A57CDEAD6E44}"/>
              </a:ext>
            </a:extLst>
          </p:cNvPr>
          <p:cNvSpPr txBox="1"/>
          <p:nvPr/>
        </p:nvSpPr>
        <p:spPr>
          <a:xfrm>
            <a:off x="3713458" y="1789597"/>
            <a:ext cx="4206729" cy="29745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1" u="none" strike="noStrike" kern="1200" cap="none" spc="0" normalizeH="0" baseline="0" noProof="0" dirty="0">
                <a:ln>
                  <a:noFill/>
                </a:ln>
                <a:solidFill>
                  <a:srgbClr val="4F81BD">
                    <a:lumMod val="50000"/>
                  </a:srgbClr>
                </a:solidFill>
                <a:effectLst/>
                <a:uLnTx/>
                <a:uFillTx/>
                <a:latin typeface="Arial"/>
                <a:ea typeface="+mn-ea"/>
                <a:cs typeface="Arial"/>
              </a:rPr>
              <a:t>Shukla A et al JACC: Electrophysiology 2015;1:41-51</a:t>
            </a:r>
          </a:p>
        </p:txBody>
      </p:sp>
      <p:pic>
        <p:nvPicPr>
          <p:cNvPr id="5" name="Picture 4">
            <a:extLst>
              <a:ext uri="{FF2B5EF4-FFF2-40B4-BE49-F238E27FC236}">
                <a16:creationId xmlns:a16="http://schemas.microsoft.com/office/drawing/2014/main" id="{BA8E4B10-DFDE-4FB2-9182-4C69A601079B}"/>
              </a:ext>
            </a:extLst>
          </p:cNvPr>
          <p:cNvPicPr>
            <a:picLocks noChangeAspect="1"/>
          </p:cNvPicPr>
          <p:nvPr/>
        </p:nvPicPr>
        <p:blipFill>
          <a:blip r:embed="rId3"/>
          <a:stretch>
            <a:fillRect/>
          </a:stretch>
        </p:blipFill>
        <p:spPr>
          <a:xfrm>
            <a:off x="8192417" y="874455"/>
            <a:ext cx="3504917" cy="2554545"/>
          </a:xfrm>
          <a:prstGeom prst="rect">
            <a:avLst/>
          </a:prstGeom>
        </p:spPr>
      </p:pic>
      <p:sp>
        <p:nvSpPr>
          <p:cNvPr id="6" name="TextBox 5">
            <a:extLst>
              <a:ext uri="{FF2B5EF4-FFF2-40B4-BE49-F238E27FC236}">
                <a16:creationId xmlns:a16="http://schemas.microsoft.com/office/drawing/2014/main" id="{102B65A7-E267-41FD-BEC6-6BF4D613A61B}"/>
              </a:ext>
            </a:extLst>
          </p:cNvPr>
          <p:cNvSpPr txBox="1"/>
          <p:nvPr/>
        </p:nvSpPr>
        <p:spPr>
          <a:xfrm>
            <a:off x="208540" y="2007976"/>
            <a:ext cx="9503099" cy="255454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srgbClr val="306D8A"/>
                </a:solidFill>
                <a:effectLst/>
                <a:uLnTx/>
                <a:uFillTx/>
                <a:latin typeface="Dosis"/>
                <a:ea typeface="+mn-ea"/>
                <a:cs typeface="Arial"/>
              </a:rPr>
              <a:t>Results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06D8A"/>
                </a:solidFill>
                <a:effectLst/>
                <a:uLnTx/>
                <a:uFillTx/>
                <a:latin typeface="Dosis"/>
                <a:ea typeface="+mn-ea"/>
                <a:cs typeface="Arial"/>
              </a:rPr>
              <a:t>Seven prospective cohort studies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06D8A"/>
                </a:solidFill>
                <a:effectLst/>
                <a:uLnTx/>
                <a:uFillTx/>
                <a:latin typeface="Dosis"/>
                <a:ea typeface="+mn-ea"/>
                <a:cs typeface="Arial"/>
              </a:rPr>
              <a:t>Patients with AF (n=1,087)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06D8A"/>
                </a:solidFill>
                <a:effectLst/>
                <a:uLnTx/>
                <a:uFillTx/>
                <a:latin typeface="Dosis"/>
                <a:ea typeface="+mn-ea"/>
                <a:cs typeface="Arial"/>
              </a:rPr>
              <a:t>Reduction of AF recurrence post PVI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06D8A"/>
                </a:solidFill>
                <a:effectLst/>
                <a:uLnTx/>
                <a:uFillTx/>
                <a:latin typeface="Dosis"/>
                <a:ea typeface="+mn-ea"/>
                <a:cs typeface="Arial"/>
              </a:rPr>
              <a:t>RR 0.58 (among studies range 0.44-0.70)</a:t>
            </a:r>
          </a:p>
        </p:txBody>
      </p:sp>
      <p:sp>
        <p:nvSpPr>
          <p:cNvPr id="7" name="TextBox 6">
            <a:extLst>
              <a:ext uri="{FF2B5EF4-FFF2-40B4-BE49-F238E27FC236}">
                <a16:creationId xmlns:a16="http://schemas.microsoft.com/office/drawing/2014/main" id="{5E4884EC-2ECA-448E-AAEE-1135A11B37A2}"/>
              </a:ext>
            </a:extLst>
          </p:cNvPr>
          <p:cNvSpPr txBox="1"/>
          <p:nvPr/>
        </p:nvSpPr>
        <p:spPr>
          <a:xfrm>
            <a:off x="208540" y="5031146"/>
            <a:ext cx="7319311"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srgbClr val="306D8A"/>
                </a:solidFill>
                <a:effectLst/>
                <a:uLnTx/>
                <a:uFillTx/>
                <a:latin typeface="Dosis"/>
                <a:ea typeface="+mn-ea"/>
                <a:cs typeface="Arial"/>
              </a:rPr>
              <a:t>Conclusions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06D8A"/>
                </a:solidFill>
                <a:effectLst/>
                <a:uLnTx/>
                <a:uFillTx/>
                <a:latin typeface="Dosis"/>
                <a:ea typeface="+mn-ea"/>
                <a:cs typeface="Arial"/>
              </a:rPr>
              <a:t>CPAP is associated with reduction in recurrence of AF post ablation </a:t>
            </a:r>
          </a:p>
        </p:txBody>
      </p:sp>
      <p:pic>
        <p:nvPicPr>
          <p:cNvPr id="9" name="Picture 8">
            <a:extLst>
              <a:ext uri="{FF2B5EF4-FFF2-40B4-BE49-F238E27FC236}">
                <a16:creationId xmlns:a16="http://schemas.microsoft.com/office/drawing/2014/main" id="{DF0D51B2-086B-433F-843A-98419C46CEB0}"/>
              </a:ext>
            </a:extLst>
          </p:cNvPr>
          <p:cNvPicPr>
            <a:picLocks noChangeAspect="1"/>
          </p:cNvPicPr>
          <p:nvPr/>
        </p:nvPicPr>
        <p:blipFill>
          <a:blip r:embed="rId4"/>
          <a:stretch>
            <a:fillRect/>
          </a:stretch>
        </p:blipFill>
        <p:spPr>
          <a:xfrm>
            <a:off x="7608274" y="3687446"/>
            <a:ext cx="4206729" cy="2528513"/>
          </a:xfrm>
          <a:prstGeom prst="rect">
            <a:avLst/>
          </a:prstGeom>
        </p:spPr>
      </p:pic>
    </p:spTree>
    <p:extLst>
      <p:ext uri="{BB962C8B-B14F-4D97-AF65-F5344CB8AC3E}">
        <p14:creationId xmlns:p14="http://schemas.microsoft.com/office/powerpoint/2010/main" val="3120207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6C4138-B06F-489E-A8E6-44EAE005092A}"/>
              </a:ext>
            </a:extLst>
          </p:cNvPr>
          <p:cNvPicPr>
            <a:picLocks noChangeAspect="1"/>
          </p:cNvPicPr>
          <p:nvPr/>
        </p:nvPicPr>
        <p:blipFill>
          <a:blip r:embed="rId2"/>
          <a:stretch>
            <a:fillRect/>
          </a:stretch>
        </p:blipFill>
        <p:spPr>
          <a:xfrm>
            <a:off x="2612846" y="133316"/>
            <a:ext cx="6966308" cy="1308167"/>
          </a:xfrm>
          <a:prstGeom prst="rect">
            <a:avLst/>
          </a:prstGeom>
        </p:spPr>
      </p:pic>
      <p:sp>
        <p:nvSpPr>
          <p:cNvPr id="4" name="TextBox 3">
            <a:extLst>
              <a:ext uri="{FF2B5EF4-FFF2-40B4-BE49-F238E27FC236}">
                <a16:creationId xmlns:a16="http://schemas.microsoft.com/office/drawing/2014/main" id="{ED087564-EB98-47C0-867F-B025EEC60727}"/>
              </a:ext>
            </a:extLst>
          </p:cNvPr>
          <p:cNvSpPr txBox="1"/>
          <p:nvPr/>
        </p:nvSpPr>
        <p:spPr>
          <a:xfrm>
            <a:off x="4327631" y="1453220"/>
            <a:ext cx="3536737" cy="29745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1" u="none" strike="noStrike" kern="1200" cap="none" spc="0" normalizeH="0" baseline="0" noProof="0" dirty="0" err="1">
                <a:ln>
                  <a:noFill/>
                </a:ln>
                <a:solidFill>
                  <a:srgbClr val="4F81BD">
                    <a:lumMod val="50000"/>
                  </a:srgbClr>
                </a:solidFill>
                <a:effectLst/>
                <a:uLnTx/>
                <a:uFillTx/>
                <a:latin typeface="Arial"/>
                <a:ea typeface="+mn-ea"/>
                <a:cs typeface="Arial"/>
              </a:rPr>
              <a:t>Yaranov</a:t>
            </a:r>
            <a:r>
              <a:rPr kumimoji="0" lang="en-US" sz="1333" b="0" i="1" u="none" strike="noStrike" kern="1200" cap="none" spc="0" normalizeH="0" baseline="0" noProof="0" dirty="0">
                <a:ln>
                  <a:noFill/>
                </a:ln>
                <a:solidFill>
                  <a:srgbClr val="4F81BD">
                    <a:lumMod val="50000"/>
                  </a:srgbClr>
                </a:solidFill>
                <a:effectLst/>
                <a:uLnTx/>
                <a:uFillTx/>
                <a:latin typeface="Arial"/>
                <a:ea typeface="+mn-ea"/>
                <a:cs typeface="Arial"/>
              </a:rPr>
              <a:t> DM et al Am J Card 2015:461-465</a:t>
            </a:r>
          </a:p>
        </p:txBody>
      </p:sp>
      <p:pic>
        <p:nvPicPr>
          <p:cNvPr id="5" name="Picture 4">
            <a:extLst>
              <a:ext uri="{FF2B5EF4-FFF2-40B4-BE49-F238E27FC236}">
                <a16:creationId xmlns:a16="http://schemas.microsoft.com/office/drawing/2014/main" id="{6E3DEACA-E522-4891-AB50-5941066CE7D3}"/>
              </a:ext>
            </a:extLst>
          </p:cNvPr>
          <p:cNvPicPr>
            <a:picLocks noChangeAspect="1"/>
          </p:cNvPicPr>
          <p:nvPr/>
        </p:nvPicPr>
        <p:blipFill rotWithShape="1">
          <a:blip r:embed="rId3"/>
          <a:srcRect b="56337"/>
          <a:stretch/>
        </p:blipFill>
        <p:spPr>
          <a:xfrm>
            <a:off x="6096000" y="2310163"/>
            <a:ext cx="5962467" cy="2797164"/>
          </a:xfrm>
          <a:prstGeom prst="rect">
            <a:avLst/>
          </a:prstGeom>
          <a:ln w="12700">
            <a:solidFill>
              <a:schemeClr val="tx1"/>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6BBF9BA6-3D28-4E22-8A3D-1A458E1EDCC2}"/>
              </a:ext>
            </a:extLst>
          </p:cNvPr>
          <p:cNvSpPr txBox="1"/>
          <p:nvPr/>
        </p:nvSpPr>
        <p:spPr>
          <a:xfrm>
            <a:off x="297075" y="1534272"/>
            <a:ext cx="6966309" cy="40318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srgbClr val="306D8A"/>
                </a:solidFill>
                <a:effectLst/>
                <a:uLnTx/>
                <a:uFillTx/>
                <a:latin typeface="Dosis"/>
                <a:ea typeface="+mn-ea"/>
                <a:cs typeface="Arial"/>
              </a:rPr>
              <a:t>Results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06D8A"/>
                </a:solidFill>
                <a:effectLst/>
                <a:uLnTx/>
                <a:uFillTx/>
                <a:latin typeface="Dosis"/>
                <a:ea typeface="+mn-ea"/>
                <a:cs typeface="Arial"/>
              </a:rPr>
              <a:t>OSA is RF for CVA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06D8A"/>
                </a:solidFill>
                <a:effectLst/>
                <a:uLnTx/>
                <a:uFillTx/>
                <a:latin typeface="Dosis"/>
                <a:ea typeface="+mn-ea"/>
                <a:cs typeface="Arial"/>
              </a:rPr>
              <a:t>Not included in risk scores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06D8A"/>
                </a:solidFill>
                <a:effectLst/>
                <a:uLnTx/>
                <a:uFillTx/>
                <a:latin typeface="Dosis"/>
                <a:ea typeface="+mn-ea"/>
                <a:cs typeface="Arial"/>
              </a:rPr>
              <a:t>New diagnosis of OSA (n=5,138)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06D8A"/>
                </a:solidFill>
                <a:effectLst/>
                <a:uLnTx/>
                <a:uFillTx/>
                <a:latin typeface="Dosis"/>
                <a:ea typeface="+mn-ea"/>
                <a:cs typeface="Arial"/>
              </a:rPr>
              <a:t>AF in 402 (7.7%)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06D8A"/>
                </a:solidFill>
                <a:effectLst/>
                <a:uLnTx/>
                <a:uFillTx/>
                <a:latin typeface="Dosis"/>
                <a:ea typeface="+mn-ea"/>
                <a:cs typeface="Arial"/>
              </a:rPr>
              <a:t>Ischemic CVA 22.9%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3200" dirty="0">
                <a:solidFill>
                  <a:srgbClr val="306D8A"/>
                </a:solidFill>
                <a:latin typeface="Dosis"/>
                <a:cs typeface="Arial"/>
              </a:rPr>
              <a:t>	</a:t>
            </a:r>
            <a:r>
              <a:rPr kumimoji="0" lang="en-US" sz="3200" b="0" i="0" u="none" strike="noStrike" kern="1200" cap="none" spc="0" normalizeH="0" baseline="0" noProof="0" dirty="0">
                <a:ln>
                  <a:noFill/>
                </a:ln>
                <a:solidFill>
                  <a:srgbClr val="306D8A"/>
                </a:solidFill>
                <a:effectLst/>
                <a:uLnTx/>
                <a:uFillTx/>
                <a:latin typeface="Dosis"/>
                <a:ea typeface="+mn-ea"/>
                <a:cs typeface="Arial"/>
              </a:rPr>
              <a:t>OSA 25.4% vs non-OSA 8.2%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06D8A"/>
                </a:solidFill>
                <a:effectLst/>
                <a:uLnTx/>
                <a:uFillTx/>
                <a:latin typeface="Dosis"/>
                <a:ea typeface="+mn-ea"/>
                <a:cs typeface="Arial"/>
              </a:rPr>
              <a:t>Adjusted OR 3.65, p 0.006</a:t>
            </a:r>
          </a:p>
        </p:txBody>
      </p:sp>
      <p:sp>
        <p:nvSpPr>
          <p:cNvPr id="7" name="TextBox 6">
            <a:extLst>
              <a:ext uri="{FF2B5EF4-FFF2-40B4-BE49-F238E27FC236}">
                <a16:creationId xmlns:a16="http://schemas.microsoft.com/office/drawing/2014/main" id="{55E18CC6-DBB9-46D3-B4CE-21E34C16B208}"/>
              </a:ext>
            </a:extLst>
          </p:cNvPr>
          <p:cNvSpPr txBox="1"/>
          <p:nvPr/>
        </p:nvSpPr>
        <p:spPr>
          <a:xfrm>
            <a:off x="297075" y="5658935"/>
            <a:ext cx="14181812"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srgbClr val="306D8A"/>
                </a:solidFill>
                <a:effectLst/>
                <a:uLnTx/>
                <a:uFillTx/>
                <a:latin typeface="Dosis"/>
                <a:ea typeface="+mn-ea"/>
                <a:cs typeface="Arial"/>
              </a:rPr>
              <a:t>Conclusions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06D8A"/>
                </a:solidFill>
                <a:effectLst/>
                <a:uLnTx/>
                <a:uFillTx/>
                <a:latin typeface="Dosis"/>
                <a:ea typeface="+mn-ea"/>
                <a:cs typeface="Arial"/>
              </a:rPr>
              <a:t>OSA in patients with AF is an independent predictor of stroke</a:t>
            </a:r>
            <a:endParaRPr kumimoji="0" lang="en-US" sz="3200" b="0" i="0" u="sng" strike="noStrike" kern="1200" cap="none" spc="0" normalizeH="0" baseline="0" noProof="0" dirty="0">
              <a:ln>
                <a:noFill/>
              </a:ln>
              <a:solidFill>
                <a:srgbClr val="306D8A"/>
              </a:solidFill>
              <a:effectLst/>
              <a:uLnTx/>
              <a:uFillTx/>
              <a:latin typeface="Dosis"/>
              <a:ea typeface="+mn-ea"/>
              <a:cs typeface="Arial"/>
            </a:endParaRPr>
          </a:p>
        </p:txBody>
      </p:sp>
    </p:spTree>
    <p:extLst>
      <p:ext uri="{BB962C8B-B14F-4D97-AF65-F5344CB8AC3E}">
        <p14:creationId xmlns:p14="http://schemas.microsoft.com/office/powerpoint/2010/main" val="3224301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9D695-2032-480A-90D5-9598E228DD8F}"/>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116507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028FC1-4C92-4EE1-A171-4FA4B06C377F}"/>
              </a:ext>
            </a:extLst>
          </p:cNvPr>
          <p:cNvPicPr>
            <a:picLocks noChangeAspect="1"/>
          </p:cNvPicPr>
          <p:nvPr/>
        </p:nvPicPr>
        <p:blipFill>
          <a:blip r:embed="rId2"/>
          <a:stretch>
            <a:fillRect/>
          </a:stretch>
        </p:blipFill>
        <p:spPr>
          <a:xfrm>
            <a:off x="3163474" y="1741687"/>
            <a:ext cx="5865051" cy="2912711"/>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91DE482-69AC-4779-8228-B2BA7A925564}"/>
              </a:ext>
            </a:extLst>
          </p:cNvPr>
          <p:cNvPicPr>
            <a:picLocks noChangeAspect="1"/>
          </p:cNvPicPr>
          <p:nvPr/>
        </p:nvPicPr>
        <p:blipFill rotWithShape="1">
          <a:blip r:embed="rId3"/>
          <a:srcRect l="2537" t="2707" r="2402" b="1451"/>
          <a:stretch/>
        </p:blipFill>
        <p:spPr>
          <a:xfrm>
            <a:off x="3163474" y="1212596"/>
            <a:ext cx="5865052" cy="5141659"/>
          </a:xfrm>
          <a:prstGeom prst="rect">
            <a:avLst/>
          </a:prstGeom>
          <a:ln w="12700">
            <a:solidFill>
              <a:schemeClr val="tx1"/>
            </a:solidFill>
          </a:ln>
          <a:effectLst>
            <a:outerShdw blurRad="50800" dist="38100" dir="2700000" algn="tl" rotWithShape="0">
              <a:prstClr val="black">
                <a:alpha val="40000"/>
              </a:prstClr>
            </a:outerShdw>
          </a:effectLst>
        </p:spPr>
      </p:pic>
      <p:sp>
        <p:nvSpPr>
          <p:cNvPr id="4" name="Text Placeholder 6">
            <a:extLst>
              <a:ext uri="{FF2B5EF4-FFF2-40B4-BE49-F238E27FC236}">
                <a16:creationId xmlns:a16="http://schemas.microsoft.com/office/drawing/2014/main" id="{F2D9E089-1488-437B-90F5-BB8FACACA276}"/>
              </a:ext>
            </a:extLst>
          </p:cNvPr>
          <p:cNvSpPr txBox="1">
            <a:spLocks/>
          </p:cNvSpPr>
          <p:nvPr/>
        </p:nvSpPr>
        <p:spPr>
          <a:xfrm>
            <a:off x="397677" y="6334593"/>
            <a:ext cx="9879384" cy="6393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000" i="1" dirty="0">
                <a:solidFill>
                  <a:srgbClr val="004A73"/>
                </a:solidFill>
                <a:latin typeface="Arial" panose="020B0604020202020204" pitchFamily="34" charset="0"/>
                <a:cs typeface="Arial" panose="020B0604020202020204" pitchFamily="34" charset="0"/>
              </a:rPr>
              <a:t>Source:</a:t>
            </a:r>
          </a:p>
          <a:p>
            <a:pPr marL="0" indent="0">
              <a:lnSpc>
                <a:spcPct val="100000"/>
              </a:lnSpc>
              <a:spcBef>
                <a:spcPts val="0"/>
              </a:spcBef>
              <a:buFontTx/>
              <a:buNone/>
              <a:defRPr/>
            </a:pPr>
            <a:r>
              <a:rPr lang="en-US" sz="1000" i="1" dirty="0">
                <a:solidFill>
                  <a:srgbClr val="004A73"/>
                </a:solidFill>
                <a:latin typeface="Arial" panose="020B0604020202020204" pitchFamily="34" charset="0"/>
                <a:cs typeface="Arial" panose="020B0604020202020204" pitchFamily="34" charset="0"/>
              </a:rPr>
              <a:t>1 –  </a:t>
            </a:r>
            <a:r>
              <a:rPr lang="en-US" sz="1000" i="1" dirty="0" err="1">
                <a:solidFill>
                  <a:srgbClr val="004A73"/>
                </a:solidFill>
                <a:latin typeface="Arial" panose="020B0604020202020204" pitchFamily="34" charset="0"/>
                <a:cs typeface="Arial" panose="020B0604020202020204" pitchFamily="34" charset="0"/>
              </a:rPr>
              <a:t>Javaheri</a:t>
            </a:r>
            <a:r>
              <a:rPr lang="en-US" sz="1000" i="1" dirty="0">
                <a:solidFill>
                  <a:srgbClr val="004A73"/>
                </a:solidFill>
                <a:latin typeface="Arial" panose="020B0604020202020204" pitchFamily="34" charset="0"/>
                <a:cs typeface="Arial" panose="020B0604020202020204" pitchFamily="34" charset="0"/>
              </a:rPr>
              <a:t> et al. Sleep Apnea – Types, Mechanisms, and Clinical Cardiovascular Consequences.  JACC 2017. Vol 69 (7). 841-58</a:t>
            </a:r>
          </a:p>
        </p:txBody>
      </p:sp>
      <p:sp>
        <p:nvSpPr>
          <p:cNvPr id="9" name="Title 8">
            <a:extLst>
              <a:ext uri="{FF2B5EF4-FFF2-40B4-BE49-F238E27FC236}">
                <a16:creationId xmlns:a16="http://schemas.microsoft.com/office/drawing/2014/main" id="{7B003594-3DF7-437C-BAE0-F990C3124F1E}"/>
              </a:ext>
            </a:extLst>
          </p:cNvPr>
          <p:cNvSpPr>
            <a:spLocks noGrp="1"/>
          </p:cNvSpPr>
          <p:nvPr>
            <p:ph type="title"/>
          </p:nvPr>
        </p:nvSpPr>
        <p:spPr/>
        <p:txBody>
          <a:bodyPr/>
          <a:lstStyle/>
          <a:p>
            <a:r>
              <a:rPr lang="en-US" dirty="0">
                <a:solidFill>
                  <a:schemeClr val="bg1"/>
                </a:solidFill>
              </a:rPr>
              <a:t>Prevalence of Sleep Apnea in Heart Failure</a:t>
            </a:r>
          </a:p>
        </p:txBody>
      </p:sp>
    </p:spTree>
    <p:extLst>
      <p:ext uri="{BB962C8B-B14F-4D97-AF65-F5344CB8AC3E}">
        <p14:creationId xmlns:p14="http://schemas.microsoft.com/office/powerpoint/2010/main" val="74803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827715-4846-4EF6-91CB-6E64764FFB23}"/>
              </a:ext>
            </a:extLst>
          </p:cNvPr>
          <p:cNvSpPr>
            <a:spLocks noGrp="1"/>
          </p:cNvSpPr>
          <p:nvPr>
            <p:ph sz="half" idx="1"/>
          </p:nvPr>
        </p:nvSpPr>
        <p:spPr/>
        <p:txBody>
          <a:bodyPr/>
          <a:lstStyle/>
          <a:p>
            <a:endParaRPr lang="en-US"/>
          </a:p>
        </p:txBody>
      </p:sp>
      <p:sp>
        <p:nvSpPr>
          <p:cNvPr id="3" name="Content Placeholder 2">
            <a:extLst>
              <a:ext uri="{FF2B5EF4-FFF2-40B4-BE49-F238E27FC236}">
                <a16:creationId xmlns:a16="http://schemas.microsoft.com/office/drawing/2014/main" id="{7F78C0FD-5614-4728-9412-D55AA1ACC740}"/>
              </a:ext>
            </a:extLst>
          </p:cNvPr>
          <p:cNvSpPr>
            <a:spLocks noGrp="1"/>
          </p:cNvSpPr>
          <p:nvPr>
            <p:ph sz="half" idx="2"/>
          </p:nvPr>
        </p:nvSpPr>
        <p:spPr/>
        <p:txBody>
          <a:bodyPr/>
          <a:lstStyle/>
          <a:p>
            <a:endParaRPr lang="en-US"/>
          </a:p>
        </p:txBody>
      </p:sp>
      <p:sp>
        <p:nvSpPr>
          <p:cNvPr id="4" name="Title 3">
            <a:extLst>
              <a:ext uri="{FF2B5EF4-FFF2-40B4-BE49-F238E27FC236}">
                <a16:creationId xmlns:a16="http://schemas.microsoft.com/office/drawing/2014/main" id="{6177ABF8-DD87-44DD-BA1F-1B67274773D4}"/>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932270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13D8B-689A-3C4B-8AA0-1527F4BEA8EC}"/>
              </a:ext>
            </a:extLst>
          </p:cNvPr>
          <p:cNvSpPr>
            <a:spLocks noGrp="1"/>
          </p:cNvSpPr>
          <p:nvPr>
            <p:ph type="title"/>
          </p:nvPr>
        </p:nvSpPr>
        <p:spPr>
          <a:xfrm>
            <a:off x="1331272" y="0"/>
            <a:ext cx="10515600" cy="1325563"/>
          </a:xfrm>
        </p:spPr>
        <p:txBody>
          <a:bodyPr/>
          <a:lstStyle/>
          <a:p>
            <a:r>
              <a:rPr lang="en-US" dirty="0"/>
              <a:t>Pathology and Pathophysiology of OSA</a:t>
            </a:r>
          </a:p>
        </p:txBody>
      </p:sp>
      <p:pic>
        <p:nvPicPr>
          <p:cNvPr id="4" name="Content Placeholder 3">
            <a:extLst>
              <a:ext uri="{FF2B5EF4-FFF2-40B4-BE49-F238E27FC236}">
                <a16:creationId xmlns:a16="http://schemas.microsoft.com/office/drawing/2014/main" id="{8A086EF3-217D-E944-A5F9-F4AD758B1F59}"/>
              </a:ext>
            </a:extLst>
          </p:cNvPr>
          <p:cNvPicPr>
            <a:picLocks noGrp="1" noChangeAspect="1"/>
          </p:cNvPicPr>
          <p:nvPr>
            <p:ph idx="1"/>
          </p:nvPr>
        </p:nvPicPr>
        <p:blipFill>
          <a:blip r:embed="rId3"/>
          <a:stretch>
            <a:fillRect/>
          </a:stretch>
        </p:blipFill>
        <p:spPr>
          <a:xfrm>
            <a:off x="116527" y="2771651"/>
            <a:ext cx="2702873" cy="1923981"/>
          </a:xfrm>
          <a:prstGeom prst="rect">
            <a:avLst/>
          </a:prstGeom>
        </p:spPr>
      </p:pic>
      <p:pic>
        <p:nvPicPr>
          <p:cNvPr id="6" name="Picture 5" descr="Diagram&#10;&#10;Description automatically generated">
            <a:extLst>
              <a:ext uri="{FF2B5EF4-FFF2-40B4-BE49-F238E27FC236}">
                <a16:creationId xmlns:a16="http://schemas.microsoft.com/office/drawing/2014/main" id="{655C3652-4D2B-8741-AFB6-8DEFA2770508}"/>
              </a:ext>
            </a:extLst>
          </p:cNvPr>
          <p:cNvPicPr>
            <a:picLocks noChangeAspect="1"/>
          </p:cNvPicPr>
          <p:nvPr/>
        </p:nvPicPr>
        <p:blipFill>
          <a:blip r:embed="rId4"/>
          <a:stretch>
            <a:fillRect/>
          </a:stretch>
        </p:blipFill>
        <p:spPr>
          <a:xfrm>
            <a:off x="3251234" y="2101595"/>
            <a:ext cx="3437890" cy="3179330"/>
          </a:xfrm>
          <a:prstGeom prst="rect">
            <a:avLst/>
          </a:prstGeom>
        </p:spPr>
      </p:pic>
      <p:sp>
        <p:nvSpPr>
          <p:cNvPr id="7" name="TextBox 6">
            <a:extLst>
              <a:ext uri="{FF2B5EF4-FFF2-40B4-BE49-F238E27FC236}">
                <a16:creationId xmlns:a16="http://schemas.microsoft.com/office/drawing/2014/main" id="{BDD721B5-D3D1-744A-BE51-9175F20E8BE9}"/>
              </a:ext>
            </a:extLst>
          </p:cNvPr>
          <p:cNvSpPr txBox="1"/>
          <p:nvPr/>
        </p:nvSpPr>
        <p:spPr>
          <a:xfrm>
            <a:off x="9306247" y="6187440"/>
            <a:ext cx="2702873" cy="369332"/>
          </a:xfrm>
          <a:prstGeom prst="rect">
            <a:avLst/>
          </a:prstGeom>
          <a:noFill/>
        </p:spPr>
        <p:txBody>
          <a:bodyPr wrap="square" rtlCol="0">
            <a:spAutoFit/>
          </a:bodyPr>
          <a:lstStyle/>
          <a:p>
            <a:r>
              <a:rPr lang="en-US" dirty="0"/>
              <a:t>Kasai et al. Circ 2012</a:t>
            </a:r>
          </a:p>
        </p:txBody>
      </p:sp>
      <p:pic>
        <p:nvPicPr>
          <p:cNvPr id="9" name="Picture 8" descr="Diagram&#10;&#10;Description automatically generated">
            <a:extLst>
              <a:ext uri="{FF2B5EF4-FFF2-40B4-BE49-F238E27FC236}">
                <a16:creationId xmlns:a16="http://schemas.microsoft.com/office/drawing/2014/main" id="{FC001F1D-2C6A-3D4C-B333-A5B0B20D3B00}"/>
              </a:ext>
            </a:extLst>
          </p:cNvPr>
          <p:cNvPicPr>
            <a:picLocks noChangeAspect="1"/>
          </p:cNvPicPr>
          <p:nvPr/>
        </p:nvPicPr>
        <p:blipFill>
          <a:blip r:embed="rId5"/>
          <a:stretch>
            <a:fillRect/>
          </a:stretch>
        </p:blipFill>
        <p:spPr>
          <a:xfrm>
            <a:off x="7120958" y="2030803"/>
            <a:ext cx="4725914" cy="3320913"/>
          </a:xfrm>
          <a:prstGeom prst="rect">
            <a:avLst/>
          </a:prstGeom>
        </p:spPr>
      </p:pic>
    </p:spTree>
    <p:extLst>
      <p:ext uri="{BB962C8B-B14F-4D97-AF65-F5344CB8AC3E}">
        <p14:creationId xmlns:p14="http://schemas.microsoft.com/office/powerpoint/2010/main" val="228917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erson in a suit&#10;&#10;Description automatically generated with medium confidence">
            <a:extLst>
              <a:ext uri="{FF2B5EF4-FFF2-40B4-BE49-F238E27FC236}">
                <a16:creationId xmlns:a16="http://schemas.microsoft.com/office/drawing/2014/main" id="{569A1F74-9CAB-4413-9594-7DE1AE7CF2F8}"/>
              </a:ext>
            </a:extLst>
          </p:cNvPr>
          <p:cNvPicPr>
            <a:picLocks noGrp="1" noChangeAspect="1"/>
          </p:cNvPicPr>
          <p:nvPr>
            <p:ph sz="half" idx="1"/>
          </p:nvPr>
        </p:nvPicPr>
        <p:blipFill>
          <a:blip r:embed="rId2"/>
          <a:stretch>
            <a:fillRect/>
          </a:stretch>
        </p:blipFill>
        <p:spPr>
          <a:xfrm>
            <a:off x="2008329" y="1825798"/>
            <a:ext cx="3121794" cy="3121794"/>
          </a:xfrm>
          <a:effectLst>
            <a:outerShdw blurRad="63500" sx="102000" sy="102000" algn="ctr" rotWithShape="0">
              <a:prstClr val="black">
                <a:alpha val="40000"/>
              </a:prstClr>
            </a:outerShdw>
          </a:effectLst>
        </p:spPr>
      </p:pic>
      <p:pic>
        <p:nvPicPr>
          <p:cNvPr id="8" name="Content Placeholder 7" descr="A picture containing person, person, posing&#10;&#10;Description automatically generated">
            <a:extLst>
              <a:ext uri="{FF2B5EF4-FFF2-40B4-BE49-F238E27FC236}">
                <a16:creationId xmlns:a16="http://schemas.microsoft.com/office/drawing/2014/main" id="{79A6FBA3-3A6A-4734-A188-93D6691A2349}"/>
              </a:ext>
            </a:extLst>
          </p:cNvPr>
          <p:cNvPicPr>
            <a:picLocks noGrp="1" noChangeAspect="1"/>
          </p:cNvPicPr>
          <p:nvPr>
            <p:ph sz="half" idx="2"/>
          </p:nvPr>
        </p:nvPicPr>
        <p:blipFill rotWithShape="1">
          <a:blip r:embed="rId3"/>
          <a:srcRect l="7821" t="5016" r="7821" b="34727"/>
          <a:stretch/>
        </p:blipFill>
        <p:spPr>
          <a:xfrm>
            <a:off x="6311940" y="1825798"/>
            <a:ext cx="3121794" cy="3121794"/>
          </a:xfrm>
          <a:effectLst>
            <a:outerShdw blurRad="63500" sx="102000" sy="102000" algn="ctr" rotWithShape="0">
              <a:prstClr val="black">
                <a:alpha val="40000"/>
              </a:prstClr>
            </a:outerShdw>
          </a:effectLst>
        </p:spPr>
      </p:pic>
      <p:sp>
        <p:nvSpPr>
          <p:cNvPr id="4" name="Title 3">
            <a:extLst>
              <a:ext uri="{FF2B5EF4-FFF2-40B4-BE49-F238E27FC236}">
                <a16:creationId xmlns:a16="http://schemas.microsoft.com/office/drawing/2014/main" id="{97B5222E-F27A-4E28-B80D-982B514087FD}"/>
              </a:ext>
            </a:extLst>
          </p:cNvPr>
          <p:cNvSpPr>
            <a:spLocks noGrp="1"/>
          </p:cNvSpPr>
          <p:nvPr>
            <p:ph type="title"/>
          </p:nvPr>
        </p:nvSpPr>
        <p:spPr/>
        <p:txBody>
          <a:bodyPr/>
          <a:lstStyle/>
          <a:p>
            <a:r>
              <a:rPr lang="en-US" dirty="0">
                <a:solidFill>
                  <a:schemeClr val="bg1"/>
                </a:solidFill>
              </a:rPr>
              <a:t>Speakers</a:t>
            </a:r>
          </a:p>
        </p:txBody>
      </p:sp>
      <p:sp>
        <p:nvSpPr>
          <p:cNvPr id="9" name="TextBox 8">
            <a:extLst>
              <a:ext uri="{FF2B5EF4-FFF2-40B4-BE49-F238E27FC236}">
                <a16:creationId xmlns:a16="http://schemas.microsoft.com/office/drawing/2014/main" id="{C7C8E49E-79D1-45B6-88A4-F8F020F08784}"/>
              </a:ext>
            </a:extLst>
          </p:cNvPr>
          <p:cNvSpPr txBox="1"/>
          <p:nvPr/>
        </p:nvSpPr>
        <p:spPr>
          <a:xfrm>
            <a:off x="6311940" y="4947592"/>
            <a:ext cx="372553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rPr>
              <a:t>Jennifer Cook</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MD</a:t>
            </a:r>
            <a:endParaRPr lang="en-US" sz="16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libri" panose="020F0502020204030204"/>
              </a:rPr>
              <a:t>Professor of Medicine, Heart Failure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University of Cincinnati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Global Medical Director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solidFill>
                  <a:prstClr val="black"/>
                </a:solidFill>
                <a:latin typeface="Calibri" panose="020F0502020204030204"/>
              </a:rPr>
              <a:t>Itamar</a:t>
            </a:r>
            <a:r>
              <a:rPr lang="en-US" sz="1600" dirty="0">
                <a:solidFill>
                  <a:prstClr val="black"/>
                </a:solidFill>
                <a:latin typeface="Calibri" panose="020F0502020204030204"/>
              </a:rPr>
              <a:t> Medical, Inc</a:t>
            </a:r>
            <a:endParaRPr kumimoji="0" lang="en-US" sz="1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3E8E1F8-3C4B-4783-A24E-387288EC828C}"/>
              </a:ext>
            </a:extLst>
          </p:cNvPr>
          <p:cNvSpPr txBox="1"/>
          <p:nvPr/>
        </p:nvSpPr>
        <p:spPr>
          <a:xfrm>
            <a:off x="1982662" y="4947592"/>
            <a:ext cx="372553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rPr>
              <a:t>Atul Malhotra</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MD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libri" panose="020F0502020204030204"/>
              </a:rPr>
              <a:t>Research Chief of Pulmonary, Critical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libri" panose="020F0502020204030204"/>
              </a:rPr>
              <a:t>Care and Sleep Medicine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libri" panose="020F0502020204030204"/>
              </a:rPr>
              <a:t>UC San Diego Health</a:t>
            </a:r>
          </a:p>
        </p:txBody>
      </p:sp>
    </p:spTree>
    <p:extLst>
      <p:ext uri="{BB962C8B-B14F-4D97-AF65-F5344CB8AC3E}">
        <p14:creationId xmlns:p14="http://schemas.microsoft.com/office/powerpoint/2010/main" val="568466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CEFB4-EFAE-F440-B035-0950A3285C3A}"/>
              </a:ext>
            </a:extLst>
          </p:cNvPr>
          <p:cNvSpPr>
            <a:spLocks noGrp="1"/>
          </p:cNvSpPr>
          <p:nvPr>
            <p:ph type="title"/>
          </p:nvPr>
        </p:nvSpPr>
        <p:spPr>
          <a:xfrm>
            <a:off x="9235249" y="2316674"/>
            <a:ext cx="2622006" cy="2846070"/>
          </a:xfrm>
        </p:spPr>
        <p:txBody>
          <a:bodyPr vert="horz" lIns="91440" tIns="45720" rIns="91440" bIns="45720" rtlCol="0" anchor="ctr">
            <a:normAutofit fontScale="90000"/>
          </a:bodyPr>
          <a:lstStyle/>
          <a:p>
            <a:r>
              <a:rPr lang="en-US" sz="3700" dirty="0"/>
              <a:t>Autonomic Effects of OSA</a:t>
            </a:r>
            <a:br>
              <a:rPr lang="en-US" sz="3700" dirty="0"/>
            </a:br>
            <a:r>
              <a:rPr lang="en-US" sz="2000" dirty="0">
                <a:solidFill>
                  <a:prstClr val="black"/>
                </a:solidFill>
              </a:rPr>
              <a:t>Kasai and Bradley JACC 2011</a:t>
            </a:r>
            <a:br>
              <a:rPr lang="en-US" sz="2000" dirty="0">
                <a:solidFill>
                  <a:prstClr val="black"/>
                </a:solidFill>
              </a:rPr>
            </a:br>
            <a:br>
              <a:rPr lang="en-US" sz="2000" dirty="0">
                <a:solidFill>
                  <a:prstClr val="black"/>
                </a:solidFill>
              </a:rPr>
            </a:br>
            <a:br>
              <a:rPr lang="en-US" sz="2000" dirty="0">
                <a:solidFill>
                  <a:prstClr val="black"/>
                </a:solidFill>
              </a:rPr>
            </a:br>
            <a:br>
              <a:rPr lang="en-US" sz="2000" dirty="0">
                <a:solidFill>
                  <a:prstClr val="black"/>
                </a:solidFill>
              </a:rPr>
            </a:br>
            <a:br>
              <a:rPr lang="en-US" sz="2000" dirty="0">
                <a:solidFill>
                  <a:prstClr val="black"/>
                </a:solidFill>
              </a:rPr>
            </a:br>
            <a:br>
              <a:rPr lang="en-US" sz="2000" dirty="0">
                <a:solidFill>
                  <a:prstClr val="black"/>
                </a:solidFill>
              </a:rPr>
            </a:br>
            <a:br>
              <a:rPr lang="en-US" sz="2000" dirty="0">
                <a:solidFill>
                  <a:prstClr val="black"/>
                </a:solidFill>
              </a:rPr>
            </a:br>
            <a:br>
              <a:rPr lang="en-US" sz="2000" dirty="0">
                <a:solidFill>
                  <a:prstClr val="black"/>
                </a:solidFill>
              </a:rPr>
            </a:br>
            <a:br>
              <a:rPr lang="en-US" sz="2000" dirty="0">
                <a:solidFill>
                  <a:prstClr val="black"/>
                </a:solidFill>
              </a:rPr>
            </a:br>
            <a:br>
              <a:rPr lang="en-US" sz="2000" dirty="0">
                <a:solidFill>
                  <a:prstClr val="black"/>
                </a:solidFill>
              </a:rPr>
            </a:br>
            <a:br>
              <a:rPr lang="en-US" sz="2000" dirty="0">
                <a:solidFill>
                  <a:prstClr val="black"/>
                </a:solidFill>
              </a:rPr>
            </a:br>
            <a:br>
              <a:rPr lang="en-US" sz="2000" dirty="0">
                <a:solidFill>
                  <a:prstClr val="black"/>
                </a:solidFill>
              </a:rPr>
            </a:br>
            <a:r>
              <a:rPr lang="en-US" sz="2700" dirty="0"/>
              <a:t>Elevated SNA</a:t>
            </a:r>
            <a:br>
              <a:rPr lang="en-US" sz="2700" dirty="0"/>
            </a:br>
            <a:r>
              <a:rPr lang="en-US" sz="2700" dirty="0"/>
              <a:t>is associated with increased mortality in HF patients</a:t>
            </a:r>
            <a:br>
              <a:rPr lang="en-US" sz="2700" dirty="0"/>
            </a:br>
            <a:br>
              <a:rPr lang="en-US" dirty="0"/>
            </a:br>
            <a:endParaRPr lang="en-US" sz="3700" dirty="0"/>
          </a:p>
        </p:txBody>
      </p:sp>
      <p:pic>
        <p:nvPicPr>
          <p:cNvPr id="5" name="Content Placeholder 4" descr="A screenshot of a cell phone&#10;&#10;Description automatically generated">
            <a:extLst>
              <a:ext uri="{FF2B5EF4-FFF2-40B4-BE49-F238E27FC236}">
                <a16:creationId xmlns:a16="http://schemas.microsoft.com/office/drawing/2014/main" id="{B9600230-2718-C945-A8A0-9BD913725B12}"/>
              </a:ext>
            </a:extLst>
          </p:cNvPr>
          <p:cNvPicPr>
            <a:picLocks noGrp="1" noChangeAspect="1"/>
          </p:cNvPicPr>
          <p:nvPr>
            <p:ph idx="1"/>
          </p:nvPr>
        </p:nvPicPr>
        <p:blipFill rotWithShape="1">
          <a:blip r:embed="rId3"/>
          <a:srcRect r="4749"/>
          <a:stretch/>
        </p:blipFill>
        <p:spPr>
          <a:xfrm>
            <a:off x="545238" y="277953"/>
            <a:ext cx="8722670" cy="5975279"/>
          </a:xfrm>
          <a:prstGeom prst="rect">
            <a:avLst/>
          </a:prstGeom>
        </p:spPr>
      </p:pic>
      <p:sp>
        <p:nvSpPr>
          <p:cNvPr id="13" name="Frame 12">
            <a:extLst>
              <a:ext uri="{FF2B5EF4-FFF2-40B4-BE49-F238E27FC236}">
                <a16:creationId xmlns:a16="http://schemas.microsoft.com/office/drawing/2014/main" id="{7BA12CCE-2E3B-404E-9A90-6D2E4BA14A08}"/>
              </a:ext>
            </a:extLst>
          </p:cNvPr>
          <p:cNvSpPr/>
          <p:nvPr/>
        </p:nvSpPr>
        <p:spPr>
          <a:xfrm>
            <a:off x="4464978" y="2453640"/>
            <a:ext cx="1462045" cy="67056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54985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C1F4F-8A09-354A-90C3-D906FBFE4F51}"/>
              </a:ext>
            </a:extLst>
          </p:cNvPr>
          <p:cNvSpPr>
            <a:spLocks noGrp="1"/>
          </p:cNvSpPr>
          <p:nvPr>
            <p:ph type="title"/>
          </p:nvPr>
        </p:nvSpPr>
        <p:spPr>
          <a:xfrm>
            <a:off x="234107" y="200233"/>
            <a:ext cx="11083977" cy="662781"/>
          </a:xfrm>
        </p:spPr>
        <p:txBody>
          <a:bodyPr>
            <a:normAutofit/>
          </a:bodyPr>
          <a:lstStyle/>
          <a:p>
            <a:pPr algn="ctr"/>
            <a:r>
              <a:rPr lang="en-US" dirty="0"/>
              <a:t>Summary</a:t>
            </a:r>
          </a:p>
        </p:txBody>
      </p:sp>
      <p:pic>
        <p:nvPicPr>
          <p:cNvPr id="5" name="Content Placeholder 4" descr="Diagram, timeline&#10;&#10;Description automatically generated">
            <a:extLst>
              <a:ext uri="{FF2B5EF4-FFF2-40B4-BE49-F238E27FC236}">
                <a16:creationId xmlns:a16="http://schemas.microsoft.com/office/drawing/2014/main" id="{701CFFE6-0F26-4D4F-96DC-15CA6B467632}"/>
              </a:ext>
            </a:extLst>
          </p:cNvPr>
          <p:cNvPicPr>
            <a:picLocks noGrp="1" noChangeAspect="1"/>
          </p:cNvPicPr>
          <p:nvPr>
            <p:ph idx="1"/>
          </p:nvPr>
        </p:nvPicPr>
        <p:blipFill>
          <a:blip r:embed="rId2"/>
          <a:stretch>
            <a:fillRect/>
          </a:stretch>
        </p:blipFill>
        <p:spPr>
          <a:xfrm>
            <a:off x="1273888" y="863014"/>
            <a:ext cx="9004414" cy="5811838"/>
          </a:xfrm>
        </p:spPr>
      </p:pic>
    </p:spTree>
    <p:extLst>
      <p:ext uri="{BB962C8B-B14F-4D97-AF65-F5344CB8AC3E}">
        <p14:creationId xmlns:p14="http://schemas.microsoft.com/office/powerpoint/2010/main" val="2494127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F24DBF-2449-4F4F-9F2F-D05B7985F0FE}"/>
              </a:ext>
            </a:extLst>
          </p:cNvPr>
          <p:cNvPicPr>
            <a:picLocks noChangeAspect="1"/>
          </p:cNvPicPr>
          <p:nvPr/>
        </p:nvPicPr>
        <p:blipFill>
          <a:blip r:embed="rId2"/>
          <a:stretch>
            <a:fillRect/>
          </a:stretch>
        </p:blipFill>
        <p:spPr>
          <a:xfrm>
            <a:off x="3629127" y="160748"/>
            <a:ext cx="4043338" cy="2062102"/>
          </a:xfrm>
          <a:prstGeom prst="rect">
            <a:avLst/>
          </a:prstGeom>
          <a:ln w="12700">
            <a:solidFill>
              <a:schemeClr val="tx1"/>
            </a:solidFill>
          </a:ln>
          <a:effectLst>
            <a:outerShdw blurRad="50800" dist="38100" dir="2700000" algn="tl" rotWithShape="0">
              <a:prstClr val="black">
                <a:alpha val="40000"/>
              </a:prstClr>
            </a:outerShdw>
          </a:effectLst>
        </p:spPr>
      </p:pic>
      <p:grpSp>
        <p:nvGrpSpPr>
          <p:cNvPr id="10" name="Group 9">
            <a:extLst>
              <a:ext uri="{FF2B5EF4-FFF2-40B4-BE49-F238E27FC236}">
                <a16:creationId xmlns:a16="http://schemas.microsoft.com/office/drawing/2014/main" id="{5C09B42E-5403-487B-AC89-B288D265DD40}"/>
              </a:ext>
            </a:extLst>
          </p:cNvPr>
          <p:cNvGrpSpPr/>
          <p:nvPr/>
        </p:nvGrpSpPr>
        <p:grpSpPr>
          <a:xfrm>
            <a:off x="3103903" y="12323615"/>
            <a:ext cx="12033127" cy="5246881"/>
            <a:chOff x="393369" y="1290738"/>
            <a:chExt cx="12033127" cy="5246881"/>
          </a:xfrm>
        </p:grpSpPr>
        <p:pic>
          <p:nvPicPr>
            <p:cNvPr id="8" name="Picture 7">
              <a:extLst>
                <a:ext uri="{FF2B5EF4-FFF2-40B4-BE49-F238E27FC236}">
                  <a16:creationId xmlns:a16="http://schemas.microsoft.com/office/drawing/2014/main" id="{D20756D9-783E-4FFE-BC42-6C117BA0A3CF}"/>
                </a:ext>
              </a:extLst>
            </p:cNvPr>
            <p:cNvPicPr>
              <a:picLocks noChangeAspect="1"/>
            </p:cNvPicPr>
            <p:nvPr/>
          </p:nvPicPr>
          <p:blipFill>
            <a:blip r:embed="rId3"/>
            <a:stretch>
              <a:fillRect/>
            </a:stretch>
          </p:blipFill>
          <p:spPr>
            <a:xfrm>
              <a:off x="393369" y="1290738"/>
              <a:ext cx="6459238" cy="3726322"/>
            </a:xfrm>
            <a:prstGeom prst="rect">
              <a:avLst/>
            </a:prstGeom>
            <a:ln w="12700">
              <a:solidFill>
                <a:schemeClr val="tx1"/>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52BDD829-FA5C-4C88-9816-B0F935B5D722}"/>
                </a:ext>
              </a:extLst>
            </p:cNvPr>
            <p:cNvPicPr>
              <a:picLocks noChangeAspect="1"/>
            </p:cNvPicPr>
            <p:nvPr/>
          </p:nvPicPr>
          <p:blipFill>
            <a:blip r:embed="rId4"/>
            <a:stretch>
              <a:fillRect/>
            </a:stretch>
          </p:blipFill>
          <p:spPr>
            <a:xfrm>
              <a:off x="6542969" y="2818934"/>
              <a:ext cx="5883527" cy="3718685"/>
            </a:xfrm>
            <a:prstGeom prst="rect">
              <a:avLst/>
            </a:prstGeom>
            <a:ln w="38100">
              <a:solidFill>
                <a:schemeClr val="tx1"/>
              </a:solidFill>
            </a:ln>
            <a:effectLst>
              <a:outerShdw blurRad="50800" dist="38100" dir="2700000" algn="tl" rotWithShape="0">
                <a:prstClr val="black">
                  <a:alpha val="40000"/>
                </a:prstClr>
              </a:outerShdw>
            </a:effectLst>
          </p:spPr>
        </p:pic>
      </p:grpSp>
      <p:pic>
        <p:nvPicPr>
          <p:cNvPr id="2" name="Picture 1">
            <a:extLst>
              <a:ext uri="{FF2B5EF4-FFF2-40B4-BE49-F238E27FC236}">
                <a16:creationId xmlns:a16="http://schemas.microsoft.com/office/drawing/2014/main" id="{673F99F8-760E-4231-9D94-E6A85960B0A0}"/>
              </a:ext>
            </a:extLst>
          </p:cNvPr>
          <p:cNvPicPr>
            <a:picLocks noChangeAspect="1"/>
          </p:cNvPicPr>
          <p:nvPr/>
        </p:nvPicPr>
        <p:blipFill rotWithShape="1">
          <a:blip r:embed="rId5"/>
          <a:srcRect l="6729" t="4736" r="7519" b="42087"/>
          <a:stretch/>
        </p:blipFill>
        <p:spPr>
          <a:xfrm>
            <a:off x="7853075" y="335186"/>
            <a:ext cx="4050852" cy="2554545"/>
          </a:xfrm>
          <a:prstGeom prst="rect">
            <a:avLst/>
          </a:prstGeom>
        </p:spPr>
      </p:pic>
      <p:pic>
        <p:nvPicPr>
          <p:cNvPr id="3" name="Picture 2">
            <a:extLst>
              <a:ext uri="{FF2B5EF4-FFF2-40B4-BE49-F238E27FC236}">
                <a16:creationId xmlns:a16="http://schemas.microsoft.com/office/drawing/2014/main" id="{BB0DF665-25CB-45C8-971E-E7267F2CA651}"/>
              </a:ext>
            </a:extLst>
          </p:cNvPr>
          <p:cNvPicPr>
            <a:picLocks noChangeAspect="1"/>
          </p:cNvPicPr>
          <p:nvPr/>
        </p:nvPicPr>
        <p:blipFill rotWithShape="1">
          <a:blip r:embed="rId6"/>
          <a:srcRect l="7094" t="4280" r="7366" b="62541"/>
          <a:stretch/>
        </p:blipFill>
        <p:spPr>
          <a:xfrm>
            <a:off x="8247242" y="3025254"/>
            <a:ext cx="3414343" cy="2372774"/>
          </a:xfrm>
          <a:prstGeom prst="rect">
            <a:avLst/>
          </a:prstGeom>
        </p:spPr>
      </p:pic>
      <p:sp>
        <p:nvSpPr>
          <p:cNvPr id="12" name="TextBox 11">
            <a:extLst>
              <a:ext uri="{FF2B5EF4-FFF2-40B4-BE49-F238E27FC236}">
                <a16:creationId xmlns:a16="http://schemas.microsoft.com/office/drawing/2014/main" id="{F8A29E6B-AD75-47E9-A21D-1D38405A788F}"/>
              </a:ext>
            </a:extLst>
          </p:cNvPr>
          <p:cNvSpPr txBox="1"/>
          <p:nvPr/>
        </p:nvSpPr>
        <p:spPr>
          <a:xfrm>
            <a:off x="288073" y="2151727"/>
            <a:ext cx="7403180" cy="2554545"/>
          </a:xfrm>
          <a:prstGeom prst="rect">
            <a:avLst/>
          </a:prstGeom>
          <a:noFill/>
        </p:spPr>
        <p:txBody>
          <a:bodyPr wrap="none" rtlCol="0">
            <a:spAutoFit/>
          </a:bodyPr>
          <a:lstStyle/>
          <a:p>
            <a:r>
              <a:rPr lang="en-US" sz="3200" u="sng" dirty="0">
                <a:solidFill>
                  <a:srgbClr val="306D8A"/>
                </a:solidFill>
              </a:rPr>
              <a:t>Results</a:t>
            </a:r>
            <a:endParaRPr lang="en-US" sz="3200" dirty="0">
              <a:solidFill>
                <a:srgbClr val="306D8A"/>
              </a:solidFill>
            </a:endParaRPr>
          </a:p>
          <a:p>
            <a:r>
              <a:rPr lang="en-US" sz="3200" dirty="0">
                <a:solidFill>
                  <a:srgbClr val="306D8A"/>
                </a:solidFill>
              </a:rPr>
              <a:t>296 patients</a:t>
            </a:r>
          </a:p>
          <a:p>
            <a:r>
              <a:rPr lang="en-US" sz="3200" dirty="0">
                <a:solidFill>
                  <a:srgbClr val="306D8A"/>
                </a:solidFill>
              </a:rPr>
              <a:t>Severe SDB, AHI≥22.5</a:t>
            </a:r>
          </a:p>
          <a:p>
            <a:r>
              <a:rPr lang="en-US" sz="3200" dirty="0">
                <a:solidFill>
                  <a:srgbClr val="306D8A"/>
                </a:solidFill>
              </a:rPr>
              <a:t>Mortality PAP (18%) no-PAP (52%), p=0.001</a:t>
            </a:r>
          </a:p>
          <a:p>
            <a:endParaRPr lang="en-US" sz="3200" u="sng" dirty="0">
              <a:solidFill>
                <a:srgbClr val="306D8A"/>
              </a:solidFill>
            </a:endParaRPr>
          </a:p>
        </p:txBody>
      </p:sp>
      <p:sp>
        <p:nvSpPr>
          <p:cNvPr id="13" name="TextBox 12">
            <a:extLst>
              <a:ext uri="{FF2B5EF4-FFF2-40B4-BE49-F238E27FC236}">
                <a16:creationId xmlns:a16="http://schemas.microsoft.com/office/drawing/2014/main" id="{ECF2BE73-81B1-4C41-99FD-F4016EEE2CDC}"/>
              </a:ext>
            </a:extLst>
          </p:cNvPr>
          <p:cNvSpPr txBox="1"/>
          <p:nvPr/>
        </p:nvSpPr>
        <p:spPr>
          <a:xfrm>
            <a:off x="288073" y="4660024"/>
            <a:ext cx="8650189" cy="1569660"/>
          </a:xfrm>
          <a:prstGeom prst="rect">
            <a:avLst/>
          </a:prstGeom>
          <a:noFill/>
        </p:spPr>
        <p:txBody>
          <a:bodyPr wrap="none" rtlCol="0">
            <a:spAutoFit/>
          </a:bodyPr>
          <a:lstStyle/>
          <a:p>
            <a:r>
              <a:rPr lang="en-US" sz="3200" u="sng" dirty="0">
                <a:solidFill>
                  <a:srgbClr val="306D8A"/>
                </a:solidFill>
              </a:rPr>
              <a:t>Conclusions</a:t>
            </a:r>
          </a:p>
          <a:p>
            <a:r>
              <a:rPr lang="en-US" sz="3200" dirty="0">
                <a:solidFill>
                  <a:srgbClr val="306D8A"/>
                </a:solidFill>
              </a:rPr>
              <a:t>Severe SDB constitutes increased mortality</a:t>
            </a:r>
          </a:p>
          <a:p>
            <a:r>
              <a:rPr lang="en-US" sz="3200" dirty="0">
                <a:solidFill>
                  <a:srgbClr val="306D8A"/>
                </a:solidFill>
              </a:rPr>
              <a:t>PAP therapy is associated with decreased mortality</a:t>
            </a:r>
          </a:p>
        </p:txBody>
      </p:sp>
      <p:sp>
        <p:nvSpPr>
          <p:cNvPr id="14" name="TextBox 13">
            <a:extLst>
              <a:ext uri="{FF2B5EF4-FFF2-40B4-BE49-F238E27FC236}">
                <a16:creationId xmlns:a16="http://schemas.microsoft.com/office/drawing/2014/main" id="{0E1FB493-45DA-4D5D-85AB-0047D27809D0}"/>
              </a:ext>
            </a:extLst>
          </p:cNvPr>
          <p:cNvSpPr txBox="1"/>
          <p:nvPr/>
        </p:nvSpPr>
        <p:spPr>
          <a:xfrm>
            <a:off x="3989663" y="2222850"/>
            <a:ext cx="3087961" cy="297454"/>
          </a:xfrm>
          <a:prstGeom prst="rect">
            <a:avLst/>
          </a:prstGeom>
          <a:noFill/>
        </p:spPr>
        <p:txBody>
          <a:bodyPr wrap="none" rtlCol="0">
            <a:spAutoFit/>
          </a:bodyPr>
          <a:lstStyle/>
          <a:p>
            <a:pPr defTabSz="609585"/>
            <a:r>
              <a:rPr lang="en-US" sz="1333" i="1" dirty="0">
                <a:latin typeface="Arial"/>
              </a:rPr>
              <a:t>Jilek  et al Eur J of HF 2011; 13; 68-75</a:t>
            </a:r>
          </a:p>
        </p:txBody>
      </p:sp>
    </p:spTree>
    <p:extLst>
      <p:ext uri="{BB962C8B-B14F-4D97-AF65-F5344CB8AC3E}">
        <p14:creationId xmlns:p14="http://schemas.microsoft.com/office/powerpoint/2010/main" val="883763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13D8B-689A-3C4B-8AA0-1527F4BEA8EC}"/>
              </a:ext>
            </a:extLst>
          </p:cNvPr>
          <p:cNvSpPr>
            <a:spLocks noGrp="1"/>
          </p:cNvSpPr>
          <p:nvPr>
            <p:ph type="title"/>
          </p:nvPr>
        </p:nvSpPr>
        <p:spPr>
          <a:xfrm>
            <a:off x="1014412" y="109606"/>
            <a:ext cx="8778240" cy="1310640"/>
          </a:xfrm>
        </p:spPr>
        <p:txBody>
          <a:bodyPr>
            <a:normAutofit/>
          </a:bodyPr>
          <a:lstStyle/>
          <a:p>
            <a:r>
              <a:rPr lang="en-US" sz="3600" dirty="0"/>
              <a:t>Pathology and Pathophysiology of CSA/CSR</a:t>
            </a:r>
          </a:p>
        </p:txBody>
      </p:sp>
      <p:sp>
        <p:nvSpPr>
          <p:cNvPr id="3" name="Content Placeholder 2">
            <a:extLst>
              <a:ext uri="{FF2B5EF4-FFF2-40B4-BE49-F238E27FC236}">
                <a16:creationId xmlns:a16="http://schemas.microsoft.com/office/drawing/2014/main" id="{219B42B3-0398-1140-968D-561BC03CE9AD}"/>
              </a:ext>
            </a:extLst>
          </p:cNvPr>
          <p:cNvSpPr>
            <a:spLocks noGrp="1"/>
          </p:cNvSpPr>
          <p:nvPr>
            <p:ph idx="1"/>
          </p:nvPr>
        </p:nvSpPr>
        <p:spPr>
          <a:xfrm>
            <a:off x="0" y="1542560"/>
            <a:ext cx="5056786" cy="4550514"/>
          </a:xfrm>
        </p:spPr>
        <p:txBody>
          <a:bodyPr>
            <a:normAutofit lnSpcReduction="10000"/>
          </a:bodyPr>
          <a:lstStyle/>
          <a:p>
            <a:r>
              <a:rPr lang="en-US" sz="1800" dirty="0"/>
              <a:t>Instability in the respiratory control system</a:t>
            </a:r>
          </a:p>
          <a:p>
            <a:r>
              <a:rPr lang="en-US" sz="1800" dirty="0"/>
              <a:t>Major factors:	</a:t>
            </a:r>
          </a:p>
          <a:p>
            <a:pPr lvl="1"/>
            <a:r>
              <a:rPr lang="en-US" sz="1600" dirty="0"/>
              <a:t>High ventilatory drive</a:t>
            </a:r>
          </a:p>
          <a:p>
            <a:pPr lvl="1"/>
            <a:r>
              <a:rPr lang="en-US" sz="1600" dirty="0"/>
              <a:t>Delay in chemoreceptor response to changes in PCO2 and PO2 (due to prolonged circulation time)</a:t>
            </a:r>
          </a:p>
          <a:p>
            <a:r>
              <a:rPr lang="en-US" sz="1800" dirty="0"/>
              <a:t>Usually due to a low PCO2 during wake and sleep</a:t>
            </a:r>
          </a:p>
          <a:p>
            <a:r>
              <a:rPr lang="en-US" sz="1800" dirty="0"/>
              <a:t>Increased responsiveness of peripheral and central chemoreceptors leads to hyperventilation </a:t>
            </a:r>
          </a:p>
          <a:p>
            <a:pPr lvl="1"/>
            <a:r>
              <a:rPr lang="en-US" sz="1600" dirty="0"/>
              <a:t>Increased sympathetic tone </a:t>
            </a:r>
          </a:p>
          <a:p>
            <a:pPr lvl="1"/>
            <a:r>
              <a:rPr lang="en-US" sz="1600" dirty="0"/>
              <a:t>Stimulation of irritant receptors in the lung from pulmonary congestion</a:t>
            </a:r>
          </a:p>
          <a:p>
            <a:r>
              <a:rPr lang="en-US" sz="1800" dirty="0"/>
              <a:t>PaCO2 in CSA/CSR patients is closer to their apneic threshold therefore even slight increases in ventilation drives PCO2 levels below apneic threshold</a:t>
            </a:r>
          </a:p>
        </p:txBody>
      </p:sp>
      <p:pic>
        <p:nvPicPr>
          <p:cNvPr id="4" name="Picture 3" descr="Diagram&#10;&#10;Description automatically generated">
            <a:extLst>
              <a:ext uri="{FF2B5EF4-FFF2-40B4-BE49-F238E27FC236}">
                <a16:creationId xmlns:a16="http://schemas.microsoft.com/office/drawing/2014/main" id="{514C3083-3C4D-C748-83C3-FA810B85AD53}"/>
              </a:ext>
            </a:extLst>
          </p:cNvPr>
          <p:cNvPicPr>
            <a:picLocks noChangeAspect="1"/>
          </p:cNvPicPr>
          <p:nvPr/>
        </p:nvPicPr>
        <p:blipFill>
          <a:blip r:embed="rId3"/>
          <a:stretch>
            <a:fillRect/>
          </a:stretch>
        </p:blipFill>
        <p:spPr>
          <a:xfrm>
            <a:off x="5014253" y="1310639"/>
            <a:ext cx="6973145" cy="5314156"/>
          </a:xfrm>
          <a:prstGeom prst="rect">
            <a:avLst/>
          </a:prstGeom>
        </p:spPr>
      </p:pic>
    </p:spTree>
    <p:extLst>
      <p:ext uri="{BB962C8B-B14F-4D97-AF65-F5344CB8AC3E}">
        <p14:creationId xmlns:p14="http://schemas.microsoft.com/office/powerpoint/2010/main" val="1360148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8CA7D4-186E-4A99-BF8D-73B30F6F03B4}"/>
              </a:ext>
            </a:extLst>
          </p:cNvPr>
          <p:cNvPicPr>
            <a:picLocks noChangeAspect="1"/>
          </p:cNvPicPr>
          <p:nvPr/>
        </p:nvPicPr>
        <p:blipFill rotWithShape="1">
          <a:blip r:embed="rId2"/>
          <a:srcRect t="17009"/>
          <a:stretch/>
        </p:blipFill>
        <p:spPr>
          <a:xfrm>
            <a:off x="4040570" y="131399"/>
            <a:ext cx="4620035" cy="1697401"/>
          </a:xfrm>
          <a:prstGeom prst="rect">
            <a:avLst/>
          </a:prstGeom>
          <a:ln w="12700">
            <a:solidFill>
              <a:schemeClr val="tx1"/>
            </a:solidFill>
          </a:ln>
          <a:effectLst>
            <a:outerShdw blurRad="50800" dist="38100" dir="2700000" algn="tl" rotWithShape="0">
              <a:prstClr val="black">
                <a:alpha val="40000"/>
              </a:prstClr>
            </a:outerShdw>
          </a:effectLst>
        </p:spPr>
      </p:pic>
      <p:grpSp>
        <p:nvGrpSpPr>
          <p:cNvPr id="10" name="Group 9">
            <a:extLst>
              <a:ext uri="{FF2B5EF4-FFF2-40B4-BE49-F238E27FC236}">
                <a16:creationId xmlns:a16="http://schemas.microsoft.com/office/drawing/2014/main" id="{5C09B42E-5403-487B-AC89-B288D265DD40}"/>
              </a:ext>
            </a:extLst>
          </p:cNvPr>
          <p:cNvGrpSpPr/>
          <p:nvPr/>
        </p:nvGrpSpPr>
        <p:grpSpPr>
          <a:xfrm>
            <a:off x="3103903" y="12323615"/>
            <a:ext cx="12033127" cy="5246881"/>
            <a:chOff x="393369" y="1290738"/>
            <a:chExt cx="12033127" cy="5246881"/>
          </a:xfrm>
        </p:grpSpPr>
        <p:pic>
          <p:nvPicPr>
            <p:cNvPr id="8" name="Picture 7">
              <a:extLst>
                <a:ext uri="{FF2B5EF4-FFF2-40B4-BE49-F238E27FC236}">
                  <a16:creationId xmlns:a16="http://schemas.microsoft.com/office/drawing/2014/main" id="{D20756D9-783E-4FFE-BC42-6C117BA0A3CF}"/>
                </a:ext>
              </a:extLst>
            </p:cNvPr>
            <p:cNvPicPr>
              <a:picLocks noChangeAspect="1"/>
            </p:cNvPicPr>
            <p:nvPr/>
          </p:nvPicPr>
          <p:blipFill>
            <a:blip r:embed="rId3"/>
            <a:stretch>
              <a:fillRect/>
            </a:stretch>
          </p:blipFill>
          <p:spPr>
            <a:xfrm>
              <a:off x="393369" y="1290738"/>
              <a:ext cx="6459238" cy="3726322"/>
            </a:xfrm>
            <a:prstGeom prst="rect">
              <a:avLst/>
            </a:prstGeom>
            <a:ln w="12700">
              <a:solidFill>
                <a:schemeClr val="tx1"/>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52BDD829-FA5C-4C88-9816-B0F935B5D722}"/>
                </a:ext>
              </a:extLst>
            </p:cNvPr>
            <p:cNvPicPr>
              <a:picLocks noChangeAspect="1"/>
            </p:cNvPicPr>
            <p:nvPr/>
          </p:nvPicPr>
          <p:blipFill>
            <a:blip r:embed="rId4"/>
            <a:stretch>
              <a:fillRect/>
            </a:stretch>
          </p:blipFill>
          <p:spPr>
            <a:xfrm>
              <a:off x="6542969" y="2818934"/>
              <a:ext cx="5883527" cy="3718685"/>
            </a:xfrm>
            <a:prstGeom prst="rect">
              <a:avLst/>
            </a:prstGeom>
            <a:ln w="38100">
              <a:solidFill>
                <a:schemeClr val="tx1"/>
              </a:solidFill>
            </a:ln>
            <a:effectLst>
              <a:outerShdw blurRad="50800" dist="38100" dir="2700000" algn="tl" rotWithShape="0">
                <a:prstClr val="black">
                  <a:alpha val="40000"/>
                </a:prstClr>
              </a:outerShdw>
            </a:effectLst>
          </p:spPr>
        </p:pic>
      </p:grpSp>
      <p:pic>
        <p:nvPicPr>
          <p:cNvPr id="2" name="Picture 1">
            <a:extLst>
              <a:ext uri="{FF2B5EF4-FFF2-40B4-BE49-F238E27FC236}">
                <a16:creationId xmlns:a16="http://schemas.microsoft.com/office/drawing/2014/main" id="{740EF54C-30AA-49DC-AA63-A9EBBA0E5366}"/>
              </a:ext>
            </a:extLst>
          </p:cNvPr>
          <p:cNvPicPr>
            <a:picLocks noChangeAspect="1"/>
          </p:cNvPicPr>
          <p:nvPr/>
        </p:nvPicPr>
        <p:blipFill>
          <a:blip r:embed="rId5"/>
          <a:stretch>
            <a:fillRect/>
          </a:stretch>
        </p:blipFill>
        <p:spPr>
          <a:xfrm>
            <a:off x="7189878" y="4551831"/>
            <a:ext cx="2258922" cy="1896642"/>
          </a:xfrm>
          <a:prstGeom prst="rect">
            <a:avLst/>
          </a:prstGeom>
        </p:spPr>
      </p:pic>
      <p:pic>
        <p:nvPicPr>
          <p:cNvPr id="3" name="Picture 2">
            <a:extLst>
              <a:ext uri="{FF2B5EF4-FFF2-40B4-BE49-F238E27FC236}">
                <a16:creationId xmlns:a16="http://schemas.microsoft.com/office/drawing/2014/main" id="{9A2F4FA2-B527-47A5-8A46-1A7EF0C03C72}"/>
              </a:ext>
            </a:extLst>
          </p:cNvPr>
          <p:cNvPicPr>
            <a:picLocks noChangeAspect="1"/>
          </p:cNvPicPr>
          <p:nvPr/>
        </p:nvPicPr>
        <p:blipFill>
          <a:blip r:embed="rId6"/>
          <a:stretch>
            <a:fillRect/>
          </a:stretch>
        </p:blipFill>
        <p:spPr>
          <a:xfrm>
            <a:off x="6705365" y="2317072"/>
            <a:ext cx="5227475" cy="2079848"/>
          </a:xfrm>
          <a:prstGeom prst="rect">
            <a:avLst/>
          </a:prstGeom>
        </p:spPr>
      </p:pic>
      <p:sp>
        <p:nvSpPr>
          <p:cNvPr id="12" name="TextBox 11">
            <a:extLst>
              <a:ext uri="{FF2B5EF4-FFF2-40B4-BE49-F238E27FC236}">
                <a16:creationId xmlns:a16="http://schemas.microsoft.com/office/drawing/2014/main" id="{E63FFCC7-85A5-4342-BEBB-80662EECC769}"/>
              </a:ext>
            </a:extLst>
          </p:cNvPr>
          <p:cNvSpPr txBox="1"/>
          <p:nvPr/>
        </p:nvSpPr>
        <p:spPr>
          <a:xfrm>
            <a:off x="4275109" y="1861261"/>
            <a:ext cx="3953326" cy="297454"/>
          </a:xfrm>
          <a:prstGeom prst="rect">
            <a:avLst/>
          </a:prstGeom>
          <a:noFill/>
        </p:spPr>
        <p:txBody>
          <a:bodyPr wrap="none" rtlCol="0">
            <a:spAutoFit/>
          </a:bodyPr>
          <a:lstStyle/>
          <a:p>
            <a:pPr defTabSz="609585"/>
            <a:r>
              <a:rPr lang="en-US" sz="1333" i="1" dirty="0">
                <a:latin typeface="Arial"/>
              </a:rPr>
              <a:t>Oldenburg et al Sleep Medicine 2013; 14:422-427</a:t>
            </a:r>
          </a:p>
        </p:txBody>
      </p:sp>
      <p:sp>
        <p:nvSpPr>
          <p:cNvPr id="13" name="TextBox 12">
            <a:extLst>
              <a:ext uri="{FF2B5EF4-FFF2-40B4-BE49-F238E27FC236}">
                <a16:creationId xmlns:a16="http://schemas.microsoft.com/office/drawing/2014/main" id="{70B12DF2-D974-4CBB-8D23-EFF95FEE96EA}"/>
              </a:ext>
            </a:extLst>
          </p:cNvPr>
          <p:cNvSpPr txBox="1"/>
          <p:nvPr/>
        </p:nvSpPr>
        <p:spPr>
          <a:xfrm>
            <a:off x="288073" y="1827635"/>
            <a:ext cx="4334263" cy="2062103"/>
          </a:xfrm>
          <a:prstGeom prst="rect">
            <a:avLst/>
          </a:prstGeom>
          <a:noFill/>
        </p:spPr>
        <p:txBody>
          <a:bodyPr wrap="none" rtlCol="0">
            <a:spAutoFit/>
          </a:bodyPr>
          <a:lstStyle/>
          <a:p>
            <a:r>
              <a:rPr lang="en-US" sz="3200" u="sng" dirty="0">
                <a:solidFill>
                  <a:srgbClr val="306D8A"/>
                </a:solidFill>
              </a:rPr>
              <a:t>Results</a:t>
            </a:r>
          </a:p>
          <a:p>
            <a:r>
              <a:rPr lang="en-US" sz="3200" dirty="0">
                <a:solidFill>
                  <a:srgbClr val="306D8A"/>
                </a:solidFill>
              </a:rPr>
              <a:t>45 patients</a:t>
            </a:r>
          </a:p>
          <a:p>
            <a:r>
              <a:rPr lang="en-US" sz="3200" dirty="0">
                <a:solidFill>
                  <a:srgbClr val="306D8A"/>
                </a:solidFill>
              </a:rPr>
              <a:t>AHI ≥ 15</a:t>
            </a:r>
          </a:p>
          <a:p>
            <a:r>
              <a:rPr lang="en-US" sz="3200" dirty="0">
                <a:solidFill>
                  <a:srgbClr val="306D8A"/>
                </a:solidFill>
              </a:rPr>
              <a:t>Central and mixed apnea</a:t>
            </a:r>
          </a:p>
        </p:txBody>
      </p:sp>
      <p:sp>
        <p:nvSpPr>
          <p:cNvPr id="14" name="TextBox 13">
            <a:extLst>
              <a:ext uri="{FF2B5EF4-FFF2-40B4-BE49-F238E27FC236}">
                <a16:creationId xmlns:a16="http://schemas.microsoft.com/office/drawing/2014/main" id="{BE88081E-01B6-4620-9A8F-31C65E9FB560}"/>
              </a:ext>
            </a:extLst>
          </p:cNvPr>
          <p:cNvSpPr txBox="1"/>
          <p:nvPr/>
        </p:nvSpPr>
        <p:spPr>
          <a:xfrm>
            <a:off x="288073" y="4122118"/>
            <a:ext cx="4756238" cy="2062103"/>
          </a:xfrm>
          <a:prstGeom prst="rect">
            <a:avLst/>
          </a:prstGeom>
          <a:noFill/>
        </p:spPr>
        <p:txBody>
          <a:bodyPr wrap="none" rtlCol="0">
            <a:spAutoFit/>
          </a:bodyPr>
          <a:lstStyle/>
          <a:p>
            <a:r>
              <a:rPr lang="en-US" sz="3200" u="sng" dirty="0">
                <a:solidFill>
                  <a:srgbClr val="306D8A"/>
                </a:solidFill>
              </a:rPr>
              <a:t>Conclusions</a:t>
            </a:r>
          </a:p>
          <a:p>
            <a:r>
              <a:rPr lang="en-US" sz="3200" dirty="0">
                <a:solidFill>
                  <a:srgbClr val="306D8A"/>
                </a:solidFill>
              </a:rPr>
              <a:t>Sustained reduction in AHI</a:t>
            </a:r>
          </a:p>
          <a:p>
            <a:r>
              <a:rPr lang="en-US" sz="3200" dirty="0">
                <a:solidFill>
                  <a:srgbClr val="306D8A"/>
                </a:solidFill>
              </a:rPr>
              <a:t>Improvement in NHYA class</a:t>
            </a:r>
          </a:p>
          <a:p>
            <a:r>
              <a:rPr lang="en-US" sz="3200" dirty="0">
                <a:solidFill>
                  <a:srgbClr val="306D8A"/>
                </a:solidFill>
              </a:rPr>
              <a:t>Improvement in VO2 max</a:t>
            </a:r>
          </a:p>
        </p:txBody>
      </p:sp>
    </p:spTree>
    <p:extLst>
      <p:ext uri="{BB962C8B-B14F-4D97-AF65-F5344CB8AC3E}">
        <p14:creationId xmlns:p14="http://schemas.microsoft.com/office/powerpoint/2010/main" val="819797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B57232-A21E-45EA-A520-EF0832330A7A}"/>
              </a:ext>
            </a:extLst>
          </p:cNvPr>
          <p:cNvPicPr>
            <a:picLocks noChangeAspect="1"/>
          </p:cNvPicPr>
          <p:nvPr/>
        </p:nvPicPr>
        <p:blipFill>
          <a:blip r:embed="rId2"/>
          <a:stretch>
            <a:fillRect/>
          </a:stretch>
        </p:blipFill>
        <p:spPr>
          <a:xfrm>
            <a:off x="2807619" y="70219"/>
            <a:ext cx="6576762" cy="2450774"/>
          </a:xfrm>
          <a:prstGeom prst="rect">
            <a:avLst/>
          </a:prstGeom>
          <a:ln w="12700">
            <a:solidFill>
              <a:schemeClr val="tx1"/>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57EE516D-446C-473B-804E-C7C305C8A0AC}"/>
              </a:ext>
            </a:extLst>
          </p:cNvPr>
          <p:cNvPicPr>
            <a:picLocks noChangeAspect="1"/>
          </p:cNvPicPr>
          <p:nvPr/>
        </p:nvPicPr>
        <p:blipFill rotWithShape="1">
          <a:blip r:embed="rId3"/>
          <a:srcRect l="14146" t="2823" r="27102" b="72415"/>
          <a:stretch/>
        </p:blipFill>
        <p:spPr>
          <a:xfrm>
            <a:off x="6495984" y="3385798"/>
            <a:ext cx="5384250" cy="3104529"/>
          </a:xfrm>
          <a:prstGeom prst="rect">
            <a:avLst/>
          </a:prstGeom>
          <a:ln w="12700">
            <a:solidFill>
              <a:schemeClr val="tx1"/>
            </a:solidFill>
          </a:ln>
          <a:effectLst>
            <a:outerShdw blurRad="50800" dist="38100" dir="2700000" algn="tl" rotWithShape="0">
              <a:prstClr val="black">
                <a:alpha val="40000"/>
              </a:prstClr>
            </a:outerShdw>
          </a:effectLst>
        </p:spPr>
      </p:pic>
      <p:sp>
        <p:nvSpPr>
          <p:cNvPr id="3" name="Content Placeholder 2">
            <a:extLst>
              <a:ext uri="{FF2B5EF4-FFF2-40B4-BE49-F238E27FC236}">
                <a16:creationId xmlns:a16="http://schemas.microsoft.com/office/drawing/2014/main" id="{682452C3-13E4-4700-92D8-F725F09C0707}"/>
              </a:ext>
            </a:extLst>
          </p:cNvPr>
          <p:cNvSpPr>
            <a:spLocks noGrp="1"/>
          </p:cNvSpPr>
          <p:nvPr>
            <p:ph idx="4294967295"/>
          </p:nvPr>
        </p:nvSpPr>
        <p:spPr>
          <a:xfrm>
            <a:off x="0" y="2453288"/>
            <a:ext cx="5384250" cy="2680186"/>
          </a:xfrm>
          <a:solidFill>
            <a:srgbClr val="14ACA7"/>
          </a:solidFill>
          <a:ln w="12700">
            <a:solidFill>
              <a:schemeClr val="tx1"/>
            </a:solidFill>
          </a:ln>
          <a:effectLst>
            <a:outerShdw blurRad="50800" dist="38100" dir="2700000" algn="tl" rotWithShape="0">
              <a:prstClr val="black">
                <a:alpha val="40000"/>
              </a:prstClr>
            </a:outerShdw>
          </a:effectLst>
        </p:spPr>
        <p:txBody>
          <a:bodyPr>
            <a:noAutofit/>
          </a:bodyPr>
          <a:lstStyle/>
          <a:p>
            <a:pPr marL="0" indent="0">
              <a:spcBef>
                <a:spcPts val="0"/>
              </a:spcBef>
              <a:buNone/>
            </a:pPr>
            <a:r>
              <a:rPr lang="en-US" sz="3200" dirty="0">
                <a:solidFill>
                  <a:schemeClr val="bg1"/>
                </a:solidFill>
              </a:rPr>
              <a:t>57 articles</a:t>
            </a:r>
          </a:p>
          <a:p>
            <a:pPr marL="0" indent="0">
              <a:spcBef>
                <a:spcPts val="0"/>
              </a:spcBef>
              <a:buNone/>
            </a:pPr>
            <a:r>
              <a:rPr lang="en-US" sz="3200" dirty="0">
                <a:solidFill>
                  <a:schemeClr val="bg1"/>
                </a:solidFill>
              </a:rPr>
              <a:t>538 patients (7 studies)</a:t>
            </a:r>
          </a:p>
          <a:p>
            <a:pPr marL="0" indent="0">
              <a:spcBef>
                <a:spcPts val="0"/>
              </a:spcBef>
              <a:buNone/>
            </a:pPr>
            <a:endParaRPr lang="en-US" sz="1000" dirty="0">
              <a:solidFill>
                <a:schemeClr val="bg1"/>
              </a:solidFill>
            </a:endParaRPr>
          </a:p>
          <a:p>
            <a:pPr marL="0" indent="0">
              <a:spcBef>
                <a:spcPts val="0"/>
              </a:spcBef>
              <a:buNone/>
            </a:pPr>
            <a:r>
              <a:rPr lang="en-US" sz="3200" dirty="0">
                <a:solidFill>
                  <a:schemeClr val="bg1"/>
                </a:solidFill>
              </a:rPr>
              <a:t>ASV v. control</a:t>
            </a:r>
          </a:p>
          <a:p>
            <a:pPr marL="0" indent="0">
              <a:spcBef>
                <a:spcPts val="0"/>
              </a:spcBef>
              <a:buNone/>
            </a:pPr>
            <a:r>
              <a:rPr lang="en-US" sz="3200" dirty="0">
                <a:solidFill>
                  <a:schemeClr val="bg1"/>
                </a:solidFill>
              </a:rPr>
              <a:t>Weighted mean difference</a:t>
            </a:r>
          </a:p>
          <a:p>
            <a:pPr marL="0" indent="0">
              <a:spcBef>
                <a:spcPts val="0"/>
              </a:spcBef>
              <a:buNone/>
            </a:pPr>
            <a:r>
              <a:rPr lang="en-US" sz="3200" dirty="0">
                <a:solidFill>
                  <a:schemeClr val="bg1"/>
                </a:solidFill>
              </a:rPr>
              <a:t>-14.64 events/h (p=0.0001)</a:t>
            </a:r>
          </a:p>
          <a:p>
            <a:pPr marL="0" indent="0">
              <a:spcBef>
                <a:spcPts val="0"/>
              </a:spcBef>
              <a:buNone/>
            </a:pPr>
            <a:endParaRPr lang="en-US" sz="3200" dirty="0">
              <a:solidFill>
                <a:schemeClr val="bg1"/>
              </a:solidFill>
            </a:endParaRPr>
          </a:p>
        </p:txBody>
      </p:sp>
      <p:sp>
        <p:nvSpPr>
          <p:cNvPr id="9" name="TextBox 8">
            <a:extLst>
              <a:ext uri="{FF2B5EF4-FFF2-40B4-BE49-F238E27FC236}">
                <a16:creationId xmlns:a16="http://schemas.microsoft.com/office/drawing/2014/main" id="{7CC4ED7F-86B9-4EDE-9D38-6E42EFEFA135}"/>
              </a:ext>
            </a:extLst>
          </p:cNvPr>
          <p:cNvSpPr txBox="1"/>
          <p:nvPr/>
        </p:nvSpPr>
        <p:spPr>
          <a:xfrm>
            <a:off x="4105711" y="6490327"/>
            <a:ext cx="3437288" cy="297454"/>
          </a:xfrm>
          <a:prstGeom prst="rect">
            <a:avLst/>
          </a:prstGeom>
          <a:noFill/>
        </p:spPr>
        <p:txBody>
          <a:bodyPr wrap="none" rtlCol="0">
            <a:spAutoFit/>
          </a:bodyPr>
          <a:lstStyle/>
          <a:p>
            <a:pPr defTabSz="609585"/>
            <a:r>
              <a:rPr lang="en-US" sz="1333" i="1" dirty="0">
                <a:solidFill>
                  <a:schemeClr val="accent1">
                    <a:lumMod val="50000"/>
                  </a:schemeClr>
                </a:solidFill>
                <a:latin typeface="Arial"/>
              </a:rPr>
              <a:t>Sharma et al CHEST 2012; 142:1211-1221</a:t>
            </a:r>
          </a:p>
        </p:txBody>
      </p:sp>
    </p:spTree>
    <p:extLst>
      <p:ext uri="{BB962C8B-B14F-4D97-AF65-F5344CB8AC3E}">
        <p14:creationId xmlns:p14="http://schemas.microsoft.com/office/powerpoint/2010/main" val="3675007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C38E4E1-69CA-4471-820C-A267CD18EB4F}"/>
              </a:ext>
            </a:extLst>
          </p:cNvPr>
          <p:cNvPicPr>
            <a:picLocks noGrp="1" noChangeAspect="1"/>
          </p:cNvPicPr>
          <p:nvPr>
            <p:ph idx="4294967295"/>
          </p:nvPr>
        </p:nvPicPr>
        <p:blipFill>
          <a:blip r:embed="rId2"/>
          <a:stretch>
            <a:fillRect/>
          </a:stretch>
        </p:blipFill>
        <p:spPr>
          <a:xfrm>
            <a:off x="3324543" y="170755"/>
            <a:ext cx="5384800" cy="1717675"/>
          </a:xfrm>
          <a:prstGeom prst="rect">
            <a:avLst/>
          </a:prstGeom>
          <a:ln w="12700">
            <a:solidFill>
              <a:schemeClr val="tx1"/>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1B9F2FE2-A92E-4B22-A12F-F05A8B4CF36F}"/>
              </a:ext>
            </a:extLst>
          </p:cNvPr>
          <p:cNvSpPr txBox="1"/>
          <p:nvPr/>
        </p:nvSpPr>
        <p:spPr>
          <a:xfrm>
            <a:off x="8211849" y="6478624"/>
            <a:ext cx="3927870" cy="297454"/>
          </a:xfrm>
          <a:prstGeom prst="rect">
            <a:avLst/>
          </a:prstGeom>
          <a:noFill/>
        </p:spPr>
        <p:txBody>
          <a:bodyPr wrap="none" rtlCol="0">
            <a:spAutoFit/>
          </a:bodyPr>
          <a:lstStyle/>
          <a:p>
            <a:pPr defTabSz="609585"/>
            <a:r>
              <a:rPr lang="en-US" sz="1333" i="1" dirty="0">
                <a:solidFill>
                  <a:prstClr val="white"/>
                </a:solidFill>
                <a:latin typeface="Arial"/>
              </a:rPr>
              <a:t>Pillar G et al Sleep and Breath 2019 Aug 11 </a:t>
            </a:r>
            <a:r>
              <a:rPr lang="en-US" sz="1333" i="1" dirty="0" err="1">
                <a:solidFill>
                  <a:prstClr val="white"/>
                </a:solidFill>
                <a:latin typeface="Arial"/>
              </a:rPr>
              <a:t>ePub</a:t>
            </a:r>
            <a:endParaRPr lang="en-US" sz="1333" i="1" dirty="0">
              <a:solidFill>
                <a:prstClr val="white"/>
              </a:solidFill>
              <a:latin typeface="Arial"/>
            </a:endParaRPr>
          </a:p>
        </p:txBody>
      </p:sp>
      <p:pic>
        <p:nvPicPr>
          <p:cNvPr id="6" name="Picture 5">
            <a:extLst>
              <a:ext uri="{FF2B5EF4-FFF2-40B4-BE49-F238E27FC236}">
                <a16:creationId xmlns:a16="http://schemas.microsoft.com/office/drawing/2014/main" id="{05E0275C-00BB-4BF0-AACC-F03E7A71CBE0}"/>
              </a:ext>
            </a:extLst>
          </p:cNvPr>
          <p:cNvPicPr>
            <a:picLocks noChangeAspect="1"/>
          </p:cNvPicPr>
          <p:nvPr/>
        </p:nvPicPr>
        <p:blipFill rotWithShape="1">
          <a:blip r:embed="rId3"/>
          <a:srcRect l="25476" t="9072" r="3036" b="8766"/>
          <a:stretch/>
        </p:blipFill>
        <p:spPr>
          <a:xfrm>
            <a:off x="8294914" y="7498619"/>
            <a:ext cx="4555960" cy="2856484"/>
          </a:xfrm>
          <a:prstGeom prst="rect">
            <a:avLst/>
          </a:prstGeom>
        </p:spPr>
      </p:pic>
      <p:pic>
        <p:nvPicPr>
          <p:cNvPr id="11" name="Picture 10">
            <a:extLst>
              <a:ext uri="{FF2B5EF4-FFF2-40B4-BE49-F238E27FC236}">
                <a16:creationId xmlns:a16="http://schemas.microsoft.com/office/drawing/2014/main" id="{F5053B8A-42DD-4D66-829F-D11EFE840D1B}"/>
              </a:ext>
            </a:extLst>
          </p:cNvPr>
          <p:cNvPicPr>
            <a:picLocks noChangeAspect="1"/>
          </p:cNvPicPr>
          <p:nvPr/>
        </p:nvPicPr>
        <p:blipFill rotWithShape="1">
          <a:blip r:embed="rId4"/>
          <a:srcRect b="53601"/>
          <a:stretch/>
        </p:blipFill>
        <p:spPr>
          <a:xfrm>
            <a:off x="8478835" y="2153784"/>
            <a:ext cx="3365064" cy="1890253"/>
          </a:xfrm>
          <a:prstGeom prst="rect">
            <a:avLst/>
          </a:prstGeom>
        </p:spPr>
      </p:pic>
      <p:pic>
        <p:nvPicPr>
          <p:cNvPr id="12" name="Picture 11">
            <a:extLst>
              <a:ext uri="{FF2B5EF4-FFF2-40B4-BE49-F238E27FC236}">
                <a16:creationId xmlns:a16="http://schemas.microsoft.com/office/drawing/2014/main" id="{B93DCA80-DABD-429C-A14B-CAF58CE5B539}"/>
              </a:ext>
            </a:extLst>
          </p:cNvPr>
          <p:cNvPicPr>
            <a:picLocks noChangeAspect="1"/>
          </p:cNvPicPr>
          <p:nvPr/>
        </p:nvPicPr>
        <p:blipFill rotWithShape="1">
          <a:blip r:embed="rId4"/>
          <a:srcRect t="46009"/>
          <a:stretch/>
        </p:blipFill>
        <p:spPr>
          <a:xfrm>
            <a:off x="8493252" y="4427808"/>
            <a:ext cx="3365064" cy="2199543"/>
          </a:xfrm>
          <a:prstGeom prst="rect">
            <a:avLst/>
          </a:prstGeom>
        </p:spPr>
      </p:pic>
      <p:sp>
        <p:nvSpPr>
          <p:cNvPr id="13" name="TextBox 12">
            <a:extLst>
              <a:ext uri="{FF2B5EF4-FFF2-40B4-BE49-F238E27FC236}">
                <a16:creationId xmlns:a16="http://schemas.microsoft.com/office/drawing/2014/main" id="{1F4544D9-3922-4D52-B8DB-0BE7A32A4E73}"/>
              </a:ext>
            </a:extLst>
          </p:cNvPr>
          <p:cNvSpPr txBox="1"/>
          <p:nvPr/>
        </p:nvSpPr>
        <p:spPr>
          <a:xfrm>
            <a:off x="4290349" y="1962326"/>
            <a:ext cx="3453189" cy="297454"/>
          </a:xfrm>
          <a:prstGeom prst="rect">
            <a:avLst/>
          </a:prstGeom>
          <a:noFill/>
        </p:spPr>
        <p:txBody>
          <a:bodyPr wrap="none" rtlCol="0">
            <a:spAutoFit/>
          </a:bodyPr>
          <a:lstStyle/>
          <a:p>
            <a:pPr defTabSz="609585"/>
            <a:r>
              <a:rPr lang="en-US" sz="1333" i="1" dirty="0">
                <a:solidFill>
                  <a:schemeClr val="accent1">
                    <a:lumMod val="50000"/>
                  </a:schemeClr>
                </a:solidFill>
                <a:latin typeface="Arial"/>
              </a:rPr>
              <a:t>Pillar et al Sleep and Breathing 2019; </a:t>
            </a:r>
            <a:r>
              <a:rPr lang="en-US" sz="1333" i="1" dirty="0" err="1">
                <a:solidFill>
                  <a:schemeClr val="accent1">
                    <a:lumMod val="50000"/>
                  </a:schemeClr>
                </a:solidFill>
                <a:latin typeface="Arial"/>
              </a:rPr>
              <a:t>ePub</a:t>
            </a:r>
            <a:endParaRPr lang="en-US" sz="1333" i="1" dirty="0">
              <a:solidFill>
                <a:schemeClr val="accent1">
                  <a:lumMod val="50000"/>
                </a:schemeClr>
              </a:solidFill>
              <a:latin typeface="Arial"/>
            </a:endParaRPr>
          </a:p>
        </p:txBody>
      </p:sp>
      <p:sp>
        <p:nvSpPr>
          <p:cNvPr id="14" name="TextBox 13">
            <a:extLst>
              <a:ext uri="{FF2B5EF4-FFF2-40B4-BE49-F238E27FC236}">
                <a16:creationId xmlns:a16="http://schemas.microsoft.com/office/drawing/2014/main" id="{A27463F9-C66F-43DD-8AF5-E7B6ACAC83E8}"/>
              </a:ext>
            </a:extLst>
          </p:cNvPr>
          <p:cNvSpPr txBox="1"/>
          <p:nvPr/>
        </p:nvSpPr>
        <p:spPr>
          <a:xfrm>
            <a:off x="470241" y="2268210"/>
            <a:ext cx="5847883" cy="2554545"/>
          </a:xfrm>
          <a:prstGeom prst="rect">
            <a:avLst/>
          </a:prstGeom>
          <a:noFill/>
        </p:spPr>
        <p:txBody>
          <a:bodyPr wrap="none" rtlCol="0">
            <a:spAutoFit/>
          </a:bodyPr>
          <a:lstStyle/>
          <a:p>
            <a:r>
              <a:rPr lang="en-US" sz="3200" u="sng" dirty="0">
                <a:solidFill>
                  <a:srgbClr val="306D8A"/>
                </a:solidFill>
              </a:rPr>
              <a:t>Results</a:t>
            </a:r>
            <a:endParaRPr lang="en-US" sz="3200" dirty="0">
              <a:solidFill>
                <a:srgbClr val="306D8A"/>
              </a:solidFill>
            </a:endParaRPr>
          </a:p>
          <a:p>
            <a:pPr defTabSz="609585"/>
            <a:r>
              <a:rPr lang="en-US" sz="3200" dirty="0">
                <a:solidFill>
                  <a:srgbClr val="306D8A"/>
                </a:solidFill>
                <a:latin typeface="Arial"/>
              </a:rPr>
              <a:t>WatchPAT vs. standard PSG</a:t>
            </a:r>
          </a:p>
          <a:p>
            <a:pPr defTabSz="609585"/>
            <a:r>
              <a:rPr lang="en-US" sz="3200" dirty="0">
                <a:solidFill>
                  <a:srgbClr val="306D8A"/>
                </a:solidFill>
                <a:latin typeface="Arial"/>
              </a:rPr>
              <a:t>84 patients</a:t>
            </a:r>
          </a:p>
          <a:p>
            <a:pPr defTabSz="609585"/>
            <a:r>
              <a:rPr lang="en-US" sz="3200" dirty="0">
                <a:solidFill>
                  <a:srgbClr val="306D8A"/>
                </a:solidFill>
                <a:latin typeface="Arial"/>
              </a:rPr>
              <a:t>CHF n = 33, </a:t>
            </a:r>
            <a:r>
              <a:rPr lang="en-US" sz="3200" dirty="0" err="1">
                <a:solidFill>
                  <a:srgbClr val="306D8A"/>
                </a:solidFill>
                <a:latin typeface="Arial"/>
              </a:rPr>
              <a:t>Afib</a:t>
            </a:r>
            <a:r>
              <a:rPr lang="en-US" sz="3200" dirty="0">
                <a:solidFill>
                  <a:srgbClr val="306D8A"/>
                </a:solidFill>
                <a:latin typeface="Arial"/>
              </a:rPr>
              <a:t> n=9, both n=8</a:t>
            </a:r>
          </a:p>
          <a:p>
            <a:endParaRPr lang="en-US" sz="3200" u="sng" dirty="0">
              <a:solidFill>
                <a:srgbClr val="306D8A"/>
              </a:solidFill>
            </a:endParaRPr>
          </a:p>
        </p:txBody>
      </p:sp>
      <p:sp>
        <p:nvSpPr>
          <p:cNvPr id="15" name="TextBox 14">
            <a:extLst>
              <a:ext uri="{FF2B5EF4-FFF2-40B4-BE49-F238E27FC236}">
                <a16:creationId xmlns:a16="http://schemas.microsoft.com/office/drawing/2014/main" id="{10CAA4A1-B8D2-41C3-B486-945C408B3D61}"/>
              </a:ext>
            </a:extLst>
          </p:cNvPr>
          <p:cNvSpPr txBox="1"/>
          <p:nvPr/>
        </p:nvSpPr>
        <p:spPr>
          <a:xfrm>
            <a:off x="527812" y="4737015"/>
            <a:ext cx="7525073" cy="1077218"/>
          </a:xfrm>
          <a:prstGeom prst="rect">
            <a:avLst/>
          </a:prstGeom>
          <a:noFill/>
        </p:spPr>
        <p:txBody>
          <a:bodyPr wrap="none" rtlCol="0">
            <a:spAutoFit/>
          </a:bodyPr>
          <a:lstStyle/>
          <a:p>
            <a:r>
              <a:rPr lang="en-US" sz="3200" u="sng" dirty="0">
                <a:solidFill>
                  <a:srgbClr val="306D8A"/>
                </a:solidFill>
              </a:rPr>
              <a:t>Conclusions</a:t>
            </a:r>
          </a:p>
          <a:p>
            <a:r>
              <a:rPr lang="en-US" sz="3200" dirty="0">
                <a:solidFill>
                  <a:srgbClr val="306D8A"/>
                </a:solidFill>
              </a:rPr>
              <a:t>WatchPAT differentiates OSA from CSA in HF</a:t>
            </a:r>
            <a:endParaRPr lang="en-US" sz="3200" u="sng" dirty="0">
              <a:solidFill>
                <a:srgbClr val="306D8A"/>
              </a:solidFill>
            </a:endParaRPr>
          </a:p>
        </p:txBody>
      </p:sp>
    </p:spTree>
    <p:extLst>
      <p:ext uri="{BB962C8B-B14F-4D97-AF65-F5344CB8AC3E}">
        <p14:creationId xmlns:p14="http://schemas.microsoft.com/office/powerpoint/2010/main" val="814771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4D0519-024D-0343-8224-D5673418F7BC}"/>
              </a:ext>
            </a:extLst>
          </p:cNvPr>
          <p:cNvSpPr txBox="1"/>
          <p:nvPr/>
        </p:nvSpPr>
        <p:spPr>
          <a:xfrm>
            <a:off x="1126631" y="122158"/>
            <a:ext cx="7053534" cy="830997"/>
          </a:xfrm>
          <a:prstGeom prst="rect">
            <a:avLst/>
          </a:prstGeom>
          <a:noFill/>
        </p:spPr>
        <p:txBody>
          <a:bodyPr wrap="none" rtlCol="0">
            <a:spAutoFit/>
          </a:bodyPr>
          <a:lstStyle/>
          <a:p>
            <a:r>
              <a:rPr lang="en-US" sz="2400" dirty="0"/>
              <a:t>Diagnostic Criteria:</a:t>
            </a:r>
          </a:p>
          <a:p>
            <a:r>
              <a:rPr lang="en-US" sz="2400" dirty="0"/>
              <a:t>AASM International Classification of Sleep Disorders V3</a:t>
            </a:r>
          </a:p>
        </p:txBody>
      </p:sp>
      <p:pic>
        <p:nvPicPr>
          <p:cNvPr id="11" name="Picture 10" descr="A picture containing knife&#10;&#10;Description automatically generated">
            <a:extLst>
              <a:ext uri="{FF2B5EF4-FFF2-40B4-BE49-F238E27FC236}">
                <a16:creationId xmlns:a16="http://schemas.microsoft.com/office/drawing/2014/main" id="{87200821-AB28-BE41-896B-11D751A3B357}"/>
              </a:ext>
            </a:extLst>
          </p:cNvPr>
          <p:cNvPicPr>
            <a:picLocks noChangeAspect="1"/>
          </p:cNvPicPr>
          <p:nvPr/>
        </p:nvPicPr>
        <p:blipFill>
          <a:blip r:embed="rId2"/>
          <a:stretch>
            <a:fillRect/>
          </a:stretch>
        </p:blipFill>
        <p:spPr>
          <a:xfrm>
            <a:off x="401638" y="1672034"/>
            <a:ext cx="5188620" cy="71247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6D0D388F-9515-3E45-88EC-2737775B87F1}"/>
              </a:ext>
            </a:extLst>
          </p:cNvPr>
          <p:cNvPicPr>
            <a:picLocks noChangeAspect="1"/>
          </p:cNvPicPr>
          <p:nvPr/>
        </p:nvPicPr>
        <p:blipFill>
          <a:blip r:embed="rId3"/>
          <a:stretch>
            <a:fillRect/>
          </a:stretch>
        </p:blipFill>
        <p:spPr>
          <a:xfrm>
            <a:off x="6096000" y="970042"/>
            <a:ext cx="5295900" cy="5765800"/>
          </a:xfrm>
          <a:prstGeom prst="rect">
            <a:avLst/>
          </a:prstGeom>
        </p:spPr>
      </p:pic>
      <p:pic>
        <p:nvPicPr>
          <p:cNvPr id="9" name="Content Placeholder 8" descr="Text&#10;&#10;Description automatically generated">
            <a:extLst>
              <a:ext uri="{FF2B5EF4-FFF2-40B4-BE49-F238E27FC236}">
                <a16:creationId xmlns:a16="http://schemas.microsoft.com/office/drawing/2014/main" id="{AE59D744-9164-F644-820A-89223089C915}"/>
              </a:ext>
            </a:extLst>
          </p:cNvPr>
          <p:cNvPicPr>
            <a:picLocks noGrp="1" noChangeAspect="1"/>
          </p:cNvPicPr>
          <p:nvPr>
            <p:ph idx="1"/>
          </p:nvPr>
        </p:nvPicPr>
        <p:blipFill>
          <a:blip r:embed="rId4"/>
          <a:stretch>
            <a:fillRect/>
          </a:stretch>
        </p:blipFill>
        <p:spPr>
          <a:xfrm>
            <a:off x="401638" y="2384504"/>
            <a:ext cx="5188621" cy="4351338"/>
          </a:xfrm>
        </p:spPr>
      </p:pic>
    </p:spTree>
    <p:extLst>
      <p:ext uri="{BB962C8B-B14F-4D97-AF65-F5344CB8AC3E}">
        <p14:creationId xmlns:p14="http://schemas.microsoft.com/office/powerpoint/2010/main" val="3498679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692C9F-AF5D-4F11-845E-F113EDC7DD0A}"/>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02F00A50-6D7C-4346-BEFE-98404AA6C768}"/>
              </a:ext>
            </a:extLst>
          </p:cNvPr>
          <p:cNvPicPr>
            <a:picLocks noChangeAspect="1"/>
          </p:cNvPicPr>
          <p:nvPr/>
        </p:nvPicPr>
        <p:blipFill rotWithShape="1">
          <a:blip r:embed="rId2"/>
          <a:srcRect l="2500"/>
          <a:stretch/>
        </p:blipFill>
        <p:spPr>
          <a:xfrm>
            <a:off x="902037" y="214812"/>
            <a:ext cx="5970677" cy="1916205"/>
          </a:xfrm>
          <a:prstGeom prst="rect">
            <a:avLst/>
          </a:prstGeom>
          <a:ln w="12700">
            <a:solidFill>
              <a:schemeClr val="tx1"/>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F6C9B7A8-4212-4223-A417-D72917943AC4}"/>
              </a:ext>
            </a:extLst>
          </p:cNvPr>
          <p:cNvSpPr txBox="1"/>
          <p:nvPr/>
        </p:nvSpPr>
        <p:spPr>
          <a:xfrm>
            <a:off x="1028398" y="2131017"/>
            <a:ext cx="3413114" cy="297454"/>
          </a:xfrm>
          <a:prstGeom prst="rect">
            <a:avLst/>
          </a:prstGeom>
          <a:noFill/>
        </p:spPr>
        <p:txBody>
          <a:bodyPr wrap="none" rtlCol="0">
            <a:spAutoFit/>
          </a:bodyPr>
          <a:lstStyle/>
          <a:p>
            <a:pPr defTabSz="609585"/>
            <a:r>
              <a:rPr lang="en-US" sz="1333" i="1" dirty="0">
                <a:latin typeface="Arial"/>
              </a:rPr>
              <a:t>Marin JM et al Lancet 365(9464):1046-53</a:t>
            </a:r>
          </a:p>
        </p:txBody>
      </p:sp>
      <p:pic>
        <p:nvPicPr>
          <p:cNvPr id="9" name="Picture 8">
            <a:extLst>
              <a:ext uri="{FF2B5EF4-FFF2-40B4-BE49-F238E27FC236}">
                <a16:creationId xmlns:a16="http://schemas.microsoft.com/office/drawing/2014/main" id="{C89E6970-54BE-4403-84F2-3FDD4B3B7988}"/>
              </a:ext>
            </a:extLst>
          </p:cNvPr>
          <p:cNvPicPr>
            <a:picLocks noChangeAspect="1"/>
          </p:cNvPicPr>
          <p:nvPr/>
        </p:nvPicPr>
        <p:blipFill rotWithShape="1">
          <a:blip r:embed="rId3"/>
          <a:srcRect t="49938"/>
          <a:stretch/>
        </p:blipFill>
        <p:spPr>
          <a:xfrm>
            <a:off x="7750490" y="2428471"/>
            <a:ext cx="4203800" cy="2693773"/>
          </a:xfrm>
          <a:prstGeom prst="rect">
            <a:avLst/>
          </a:prstGeom>
          <a:ln w="12700">
            <a:solidFill>
              <a:schemeClr val="tx1"/>
            </a:solidFill>
          </a:ln>
          <a:effectLst>
            <a:outerShdw blurRad="50800" dist="38100" dir="2700000" algn="tl" rotWithShape="0">
              <a:prstClr val="black">
                <a:alpha val="40000"/>
              </a:prstClr>
            </a:outerShdw>
          </a:effectLst>
        </p:spPr>
      </p:pic>
      <p:grpSp>
        <p:nvGrpSpPr>
          <p:cNvPr id="13" name="Group 12">
            <a:extLst>
              <a:ext uri="{FF2B5EF4-FFF2-40B4-BE49-F238E27FC236}">
                <a16:creationId xmlns:a16="http://schemas.microsoft.com/office/drawing/2014/main" id="{CEA55380-4C22-42E2-9CA3-548A6531FB62}"/>
              </a:ext>
            </a:extLst>
          </p:cNvPr>
          <p:cNvGrpSpPr/>
          <p:nvPr/>
        </p:nvGrpSpPr>
        <p:grpSpPr>
          <a:xfrm>
            <a:off x="334348" y="3725592"/>
            <a:ext cx="6984719" cy="2697464"/>
            <a:chOff x="111406" y="2855611"/>
            <a:chExt cx="3937729" cy="1480289"/>
          </a:xfrm>
          <a:effectLst>
            <a:outerShdw blurRad="50800" dist="38100" dir="2700000" algn="tl" rotWithShape="0">
              <a:prstClr val="black">
                <a:alpha val="40000"/>
              </a:prstClr>
            </a:outerShdw>
          </a:effectLst>
        </p:grpSpPr>
        <p:pic>
          <p:nvPicPr>
            <p:cNvPr id="11" name="Picture 10">
              <a:extLst>
                <a:ext uri="{FF2B5EF4-FFF2-40B4-BE49-F238E27FC236}">
                  <a16:creationId xmlns:a16="http://schemas.microsoft.com/office/drawing/2014/main" id="{B17AC3AD-0C7A-4EFF-A260-97127989B7A5}"/>
                </a:ext>
              </a:extLst>
            </p:cNvPr>
            <p:cNvPicPr>
              <a:picLocks noChangeAspect="1"/>
            </p:cNvPicPr>
            <p:nvPr/>
          </p:nvPicPr>
          <p:blipFill rotWithShape="1">
            <a:blip r:embed="rId4"/>
            <a:srcRect r="79885"/>
            <a:stretch/>
          </p:blipFill>
          <p:spPr>
            <a:xfrm>
              <a:off x="111406" y="2855611"/>
              <a:ext cx="1564343" cy="1478264"/>
            </a:xfrm>
            <a:prstGeom prst="rect">
              <a:avLst/>
            </a:prstGeom>
            <a:ln w="12700">
              <a:solidFill>
                <a:schemeClr val="tx1"/>
              </a:solidFill>
            </a:ln>
          </p:spPr>
        </p:pic>
        <p:pic>
          <p:nvPicPr>
            <p:cNvPr id="12" name="Picture 11">
              <a:extLst>
                <a:ext uri="{FF2B5EF4-FFF2-40B4-BE49-F238E27FC236}">
                  <a16:creationId xmlns:a16="http://schemas.microsoft.com/office/drawing/2014/main" id="{A39253D4-35F5-432B-9D71-3429E4A4B472}"/>
                </a:ext>
              </a:extLst>
            </p:cNvPr>
            <p:cNvPicPr>
              <a:picLocks noChangeAspect="1"/>
            </p:cNvPicPr>
            <p:nvPr/>
          </p:nvPicPr>
          <p:blipFill rotWithShape="1">
            <a:blip r:embed="rId4"/>
            <a:srcRect l="69482"/>
            <a:stretch/>
          </p:blipFill>
          <p:spPr>
            <a:xfrm>
              <a:off x="1675749" y="2857636"/>
              <a:ext cx="2373386" cy="1478264"/>
            </a:xfrm>
            <a:prstGeom prst="rect">
              <a:avLst/>
            </a:prstGeom>
            <a:ln w="12700">
              <a:solidFill>
                <a:schemeClr val="tx1"/>
              </a:solidFill>
            </a:ln>
          </p:spPr>
        </p:pic>
      </p:grpSp>
      <p:sp>
        <p:nvSpPr>
          <p:cNvPr id="14" name="TextBox 13">
            <a:extLst>
              <a:ext uri="{FF2B5EF4-FFF2-40B4-BE49-F238E27FC236}">
                <a16:creationId xmlns:a16="http://schemas.microsoft.com/office/drawing/2014/main" id="{7ED71975-E325-43AB-8BE5-51F586A7DCBC}"/>
              </a:ext>
            </a:extLst>
          </p:cNvPr>
          <p:cNvSpPr txBox="1"/>
          <p:nvPr/>
        </p:nvSpPr>
        <p:spPr>
          <a:xfrm>
            <a:off x="327384" y="3407864"/>
            <a:ext cx="4503028" cy="369332"/>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Odds Ratio of Non-Fatal Cardiovascular Events</a:t>
            </a:r>
          </a:p>
        </p:txBody>
      </p:sp>
      <p:sp>
        <p:nvSpPr>
          <p:cNvPr id="15" name="TextBox 14">
            <a:extLst>
              <a:ext uri="{FF2B5EF4-FFF2-40B4-BE49-F238E27FC236}">
                <a16:creationId xmlns:a16="http://schemas.microsoft.com/office/drawing/2014/main" id="{C4709DAE-BA51-4808-ABC2-16222F932596}"/>
              </a:ext>
            </a:extLst>
          </p:cNvPr>
          <p:cNvSpPr txBox="1"/>
          <p:nvPr/>
        </p:nvSpPr>
        <p:spPr>
          <a:xfrm>
            <a:off x="7672105" y="1783318"/>
            <a:ext cx="4282185" cy="646331"/>
          </a:xfrm>
          <a:prstGeom prst="rect">
            <a:avLst/>
          </a:prstGeom>
          <a:noFill/>
        </p:spPr>
        <p:txBody>
          <a:bodyPr wrap="square" rtlCol="0">
            <a:spAutoFit/>
          </a:bodyPr>
          <a:lstStyle/>
          <a:p>
            <a:r>
              <a:rPr lang="en-US" dirty="0">
                <a:effectLst>
                  <a:outerShdw blurRad="38100" dist="38100" dir="2700000" algn="tl">
                    <a:srgbClr val="000000">
                      <a:alpha val="43137"/>
                    </a:srgbClr>
                  </a:outerShdw>
                </a:effectLst>
              </a:rPr>
              <a:t>Cumulative Incidence of Non-Fatal Cardiovascular Events</a:t>
            </a:r>
          </a:p>
        </p:txBody>
      </p:sp>
    </p:spTree>
    <p:extLst>
      <p:ext uri="{BB962C8B-B14F-4D97-AF65-F5344CB8AC3E}">
        <p14:creationId xmlns:p14="http://schemas.microsoft.com/office/powerpoint/2010/main" val="2231188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5333" y="476194"/>
            <a:ext cx="8360316" cy="523220"/>
          </a:xfrm>
        </p:spPr>
        <p:txBody>
          <a:bodyPr/>
          <a:lstStyle/>
          <a:p>
            <a:r>
              <a:rPr lang="en-US" sz="2800" dirty="0">
                <a:solidFill>
                  <a:srgbClr val="009F97"/>
                </a:solidFill>
                <a:latin typeface="+mn-lt"/>
                <a:ea typeface="+mn-ea"/>
                <a:cs typeface="+mn-cs"/>
              </a:rPr>
              <a:t>Increased Risks of Leaving </a:t>
            </a:r>
            <a:r>
              <a:rPr lang="en-US" sz="2800" dirty="0">
                <a:solidFill>
                  <a:srgbClr val="009F97"/>
                </a:solidFill>
              </a:rPr>
              <a:t>Sleep Apnea Untreated </a:t>
            </a:r>
            <a:endParaRPr lang="en-US" sz="2800" dirty="0">
              <a:solidFill>
                <a:srgbClr val="009F97"/>
              </a:solidFill>
              <a:latin typeface="+mn-lt"/>
              <a:ea typeface="+mn-ea"/>
              <a:cs typeface="+mn-cs"/>
            </a:endParaRPr>
          </a:p>
        </p:txBody>
      </p:sp>
      <p:sp>
        <p:nvSpPr>
          <p:cNvPr id="10" name="Rectangle 9"/>
          <p:cNvSpPr/>
          <p:nvPr/>
        </p:nvSpPr>
        <p:spPr>
          <a:xfrm>
            <a:off x="-452" y="6104899"/>
            <a:ext cx="6382220" cy="630942"/>
          </a:xfrm>
          <a:prstGeom prst="rect">
            <a:avLst/>
          </a:prstGeom>
        </p:spPr>
        <p:txBody>
          <a:bodyPr wrap="square">
            <a:spAutoFit/>
          </a:bodyPr>
          <a:lstStyle/>
          <a:p>
            <a:pPr defTabSz="914400"/>
            <a:r>
              <a:rPr lang="en-GB" sz="700" dirty="0">
                <a:solidFill>
                  <a:srgbClr val="004A73"/>
                </a:solidFill>
              </a:rPr>
              <a:t>Sources: </a:t>
            </a:r>
            <a:br>
              <a:rPr lang="en-GB" sz="700" dirty="0">
                <a:solidFill>
                  <a:srgbClr val="004A73"/>
                </a:solidFill>
              </a:rPr>
            </a:br>
            <a:r>
              <a:rPr lang="en-GB" sz="700" dirty="0">
                <a:solidFill>
                  <a:srgbClr val="004A73"/>
                </a:solidFill>
              </a:rPr>
              <a:t>1) </a:t>
            </a:r>
            <a:r>
              <a:rPr lang="en-US" sz="700" dirty="0">
                <a:solidFill>
                  <a:srgbClr val="004A73"/>
                </a:solidFill>
              </a:rPr>
              <a:t>Sleep Apnea and Incident Stroke,  </a:t>
            </a:r>
            <a:r>
              <a:rPr lang="en-GB" sz="700" dirty="0">
                <a:solidFill>
                  <a:srgbClr val="004A73"/>
                </a:solidFill>
              </a:rPr>
              <a:t>Redline et al, The Sleep Heart Health Study. American Journal of Respiratory and Critical Care Medicine Vol </a:t>
            </a:r>
            <a:r>
              <a:rPr lang="en-US" sz="700" dirty="0">
                <a:solidFill>
                  <a:srgbClr val="004A73"/>
                </a:solidFill>
              </a:rPr>
              <a:t>182 2010</a:t>
            </a:r>
            <a:r>
              <a:rPr lang="en-GB" sz="700" dirty="0">
                <a:solidFill>
                  <a:srgbClr val="004A73"/>
                </a:solidFill>
              </a:rPr>
              <a:t>; </a:t>
            </a:r>
          </a:p>
          <a:p>
            <a:pPr defTabSz="914400"/>
            <a:r>
              <a:rPr lang="en-GB" sz="700" dirty="0">
                <a:solidFill>
                  <a:srgbClr val="004A73"/>
                </a:solidFill>
              </a:rPr>
              <a:t>2) </a:t>
            </a:r>
            <a:r>
              <a:rPr lang="en-US" sz="700" dirty="0">
                <a:solidFill>
                  <a:srgbClr val="004A73"/>
                </a:solidFill>
              </a:rPr>
              <a:t>Obstructive Sleep Apnea and the Risk of Sudden Cardiac Death </a:t>
            </a:r>
            <a:r>
              <a:rPr lang="en-GB" sz="700" dirty="0">
                <a:solidFill>
                  <a:srgbClr val="004A73"/>
                </a:solidFill>
              </a:rPr>
              <a:t>Gami et al, J Am Coll Cardiol 2013: </a:t>
            </a:r>
          </a:p>
          <a:p>
            <a:pPr defTabSz="914400"/>
            <a:r>
              <a:rPr lang="en-GB" sz="700" dirty="0">
                <a:solidFill>
                  <a:srgbClr val="004A73"/>
                </a:solidFill>
              </a:rPr>
              <a:t>3) Young et al, J Sleep 2008; </a:t>
            </a:r>
          </a:p>
          <a:p>
            <a:r>
              <a:rPr lang="it-IT" sz="700" dirty="0">
                <a:solidFill>
                  <a:srgbClr val="004A73"/>
                </a:solidFill>
              </a:rPr>
              <a:t>4) </a:t>
            </a:r>
            <a:r>
              <a:rPr lang="en-US" sz="700" dirty="0">
                <a:solidFill>
                  <a:srgbClr val="004A73"/>
                </a:solidFill>
              </a:rPr>
              <a:t>Effect of Obstructive Sleep Apnea Treatment on Atrial Fibrillation Recurrence </a:t>
            </a:r>
            <a:r>
              <a:rPr lang="it-IT" sz="700" dirty="0">
                <a:solidFill>
                  <a:srgbClr val="004A73"/>
                </a:solidFill>
              </a:rPr>
              <a:t>Shukla, Chinitz JACC Clinical Electrophysiology Vol </a:t>
            </a:r>
            <a:r>
              <a:rPr lang="pt-BR" sz="700" dirty="0">
                <a:solidFill>
                  <a:srgbClr val="004A73"/>
                </a:solidFill>
              </a:rPr>
              <a:t>1 ,No 1-2 , 2015</a:t>
            </a:r>
            <a:endParaRPr lang="en-GB" sz="700" dirty="0">
              <a:solidFill>
                <a:srgbClr val="004A73"/>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476" y="1781865"/>
            <a:ext cx="3542816" cy="3540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 name="Group 19"/>
          <p:cNvGrpSpPr/>
          <p:nvPr/>
        </p:nvGrpSpPr>
        <p:grpSpPr>
          <a:xfrm>
            <a:off x="5706355" y="1731792"/>
            <a:ext cx="4612837" cy="830997"/>
            <a:chOff x="4564903" y="1749596"/>
            <a:chExt cx="4612837" cy="830997"/>
          </a:xfrm>
        </p:grpSpPr>
        <p:sp>
          <p:nvSpPr>
            <p:cNvPr id="6" name="TextBox 5"/>
            <p:cNvSpPr txBox="1"/>
            <p:nvPr/>
          </p:nvSpPr>
          <p:spPr>
            <a:xfrm>
              <a:off x="5889357" y="2070854"/>
              <a:ext cx="3288383" cy="369332"/>
            </a:xfrm>
            <a:prstGeom prst="rect">
              <a:avLst/>
            </a:prstGeom>
            <a:noFill/>
          </p:spPr>
          <p:txBody>
            <a:bodyPr wrap="square" rtlCol="1">
              <a:spAutoFit/>
            </a:bodyPr>
            <a:lstStyle/>
            <a:p>
              <a:r>
                <a:rPr lang="fr-FR" dirty="0">
                  <a:solidFill>
                    <a:srgbClr val="004A73"/>
                  </a:solidFill>
                  <a:latin typeface="+mj-lt"/>
                  <a:cs typeface="Times New Roman" panose="02020603050405020304" pitchFamily="18" charset="0"/>
                </a:rPr>
                <a:t>Increased risk of stroke</a:t>
              </a:r>
              <a:r>
                <a:rPr lang="fr-FR" sz="1200" baseline="60000" dirty="0">
                  <a:solidFill>
                    <a:srgbClr val="004A73"/>
                  </a:solidFill>
                  <a:latin typeface="+mj-lt"/>
                  <a:cs typeface="Times New Roman" panose="02020603050405020304" pitchFamily="18" charset="0"/>
                </a:rPr>
                <a:t>1</a:t>
              </a:r>
              <a:endParaRPr lang="he-IL" sz="1200" baseline="60000" dirty="0">
                <a:solidFill>
                  <a:srgbClr val="004A73"/>
                </a:solidFill>
                <a:latin typeface="+mj-lt"/>
                <a:cs typeface="Times New Roman" panose="02020603050405020304" pitchFamily="18" charset="0"/>
              </a:endParaRPr>
            </a:p>
          </p:txBody>
        </p:sp>
        <p:sp>
          <p:nvSpPr>
            <p:cNvPr id="3" name="TextBox 2"/>
            <p:cNvSpPr txBox="1"/>
            <p:nvPr/>
          </p:nvSpPr>
          <p:spPr>
            <a:xfrm>
              <a:off x="4564903" y="1749596"/>
              <a:ext cx="971063" cy="830997"/>
            </a:xfrm>
            <a:prstGeom prst="rect">
              <a:avLst/>
            </a:prstGeom>
            <a:noFill/>
          </p:spPr>
          <p:txBody>
            <a:bodyPr wrap="square" rtlCol="0">
              <a:spAutoFit/>
            </a:bodyPr>
            <a:lstStyle/>
            <a:p>
              <a:r>
                <a:rPr lang="en-US" sz="4800" b="1" dirty="0">
                  <a:solidFill>
                    <a:srgbClr val="009999"/>
                  </a:solidFill>
                </a:rPr>
                <a:t>2</a:t>
              </a:r>
              <a:r>
                <a:rPr lang="en-US" sz="4000" b="1" dirty="0">
                  <a:solidFill>
                    <a:srgbClr val="009999"/>
                  </a:solidFill>
                </a:rPr>
                <a:t>x</a:t>
              </a:r>
            </a:p>
          </p:txBody>
        </p:sp>
      </p:grpSp>
      <p:grpSp>
        <p:nvGrpSpPr>
          <p:cNvPr id="11" name="Group 10"/>
          <p:cNvGrpSpPr/>
          <p:nvPr/>
        </p:nvGrpSpPr>
        <p:grpSpPr>
          <a:xfrm>
            <a:off x="5570382" y="4719217"/>
            <a:ext cx="4896113" cy="830997"/>
            <a:chOff x="4061292" y="4363874"/>
            <a:chExt cx="4896113" cy="830997"/>
          </a:xfrm>
        </p:grpSpPr>
        <p:sp>
          <p:nvSpPr>
            <p:cNvPr id="9" name="TextBox 8"/>
            <p:cNvSpPr txBox="1"/>
            <p:nvPr/>
          </p:nvSpPr>
          <p:spPr>
            <a:xfrm>
              <a:off x="5603419" y="4456206"/>
              <a:ext cx="3353986" cy="646331"/>
            </a:xfrm>
            <a:prstGeom prst="rect">
              <a:avLst/>
            </a:prstGeom>
            <a:noFill/>
          </p:spPr>
          <p:txBody>
            <a:bodyPr wrap="square" rtlCol="1">
              <a:spAutoFit/>
            </a:bodyPr>
            <a:lstStyle/>
            <a:p>
              <a:r>
                <a:rPr lang="en-US" dirty="0">
                  <a:solidFill>
                    <a:srgbClr val="004A73"/>
                  </a:solidFill>
                  <a:latin typeface="+mj-lt"/>
                  <a:cs typeface="Times New Roman" panose="02020603050405020304" pitchFamily="18" charset="0"/>
                </a:rPr>
                <a:t>Increased risk of recurrence of atrial fibrillation following ablation</a:t>
              </a:r>
              <a:r>
                <a:rPr lang="en-US" sz="1200" baseline="60000" dirty="0">
                  <a:solidFill>
                    <a:srgbClr val="004A73"/>
                  </a:solidFill>
                  <a:latin typeface="+mj-lt"/>
                  <a:cs typeface="Times New Roman" panose="02020603050405020304" pitchFamily="18" charset="0"/>
                </a:rPr>
                <a:t>4</a:t>
              </a:r>
              <a:endParaRPr lang="he-IL" sz="1200" baseline="60000" dirty="0">
                <a:solidFill>
                  <a:srgbClr val="004A73"/>
                </a:solidFill>
                <a:latin typeface="+mj-lt"/>
                <a:cs typeface="Times New Roman" panose="02020603050405020304" pitchFamily="18" charset="0"/>
              </a:endParaRPr>
            </a:p>
          </p:txBody>
        </p:sp>
        <p:sp>
          <p:nvSpPr>
            <p:cNvPr id="15" name="TextBox 14"/>
            <p:cNvSpPr txBox="1"/>
            <p:nvPr/>
          </p:nvSpPr>
          <p:spPr>
            <a:xfrm>
              <a:off x="4061292" y="4363874"/>
              <a:ext cx="1622772" cy="830997"/>
            </a:xfrm>
            <a:prstGeom prst="rect">
              <a:avLst/>
            </a:prstGeom>
            <a:noFill/>
          </p:spPr>
          <p:txBody>
            <a:bodyPr wrap="square" rtlCol="0">
              <a:spAutoFit/>
            </a:bodyPr>
            <a:lstStyle/>
            <a:p>
              <a:r>
                <a:rPr lang="en-US" sz="4800" b="1" dirty="0">
                  <a:solidFill>
                    <a:srgbClr val="009999"/>
                  </a:solidFill>
                </a:rPr>
                <a:t>42%</a:t>
              </a:r>
              <a:endParaRPr lang="en-US" sz="4000" b="1" dirty="0">
                <a:solidFill>
                  <a:srgbClr val="009999"/>
                </a:solidFill>
              </a:endParaRPr>
            </a:p>
          </p:txBody>
        </p:sp>
      </p:grpSp>
      <p:grpSp>
        <p:nvGrpSpPr>
          <p:cNvPr id="18" name="Group 17"/>
          <p:cNvGrpSpPr/>
          <p:nvPr/>
        </p:nvGrpSpPr>
        <p:grpSpPr>
          <a:xfrm>
            <a:off x="5695643" y="3665241"/>
            <a:ext cx="4708373" cy="830997"/>
            <a:chOff x="4544882" y="3472769"/>
            <a:chExt cx="4708373" cy="830997"/>
          </a:xfrm>
        </p:grpSpPr>
        <p:sp>
          <p:nvSpPr>
            <p:cNvPr id="8" name="TextBox 7"/>
            <p:cNvSpPr txBox="1"/>
            <p:nvPr/>
          </p:nvSpPr>
          <p:spPr>
            <a:xfrm>
              <a:off x="5974102" y="3636973"/>
              <a:ext cx="3279153" cy="646331"/>
            </a:xfrm>
            <a:prstGeom prst="rect">
              <a:avLst/>
            </a:prstGeom>
            <a:noFill/>
          </p:spPr>
          <p:txBody>
            <a:bodyPr wrap="square" rtlCol="1">
              <a:spAutoFit/>
            </a:bodyPr>
            <a:lstStyle/>
            <a:p>
              <a:r>
                <a:rPr lang="en-US" dirty="0">
                  <a:solidFill>
                    <a:srgbClr val="004A73"/>
                  </a:solidFill>
                  <a:latin typeface="+mj-lt"/>
                  <a:cs typeface="Times New Roman" panose="02020603050405020304" pitchFamily="18" charset="0"/>
                </a:rPr>
                <a:t>Risk of death from cardiovascular disease</a:t>
              </a:r>
              <a:r>
                <a:rPr lang="en-US" sz="1200" baseline="60000" dirty="0">
                  <a:solidFill>
                    <a:srgbClr val="004A73"/>
                  </a:solidFill>
                  <a:latin typeface="+mj-lt"/>
                  <a:cs typeface="Times New Roman" panose="02020603050405020304" pitchFamily="18" charset="0"/>
                </a:rPr>
                <a:t>3</a:t>
              </a:r>
              <a:endParaRPr lang="he-IL" sz="1200" baseline="60000" dirty="0">
                <a:solidFill>
                  <a:srgbClr val="004A73"/>
                </a:solidFill>
                <a:latin typeface="+mj-lt"/>
                <a:cs typeface="Times New Roman" panose="02020603050405020304" pitchFamily="18" charset="0"/>
              </a:endParaRPr>
            </a:p>
          </p:txBody>
        </p:sp>
        <p:sp>
          <p:nvSpPr>
            <p:cNvPr id="16" name="TextBox 15"/>
            <p:cNvSpPr txBox="1"/>
            <p:nvPr/>
          </p:nvSpPr>
          <p:spPr>
            <a:xfrm>
              <a:off x="4544882" y="3472769"/>
              <a:ext cx="971063" cy="830997"/>
            </a:xfrm>
            <a:prstGeom prst="rect">
              <a:avLst/>
            </a:prstGeom>
            <a:noFill/>
          </p:spPr>
          <p:txBody>
            <a:bodyPr wrap="square" rtlCol="0">
              <a:spAutoFit/>
            </a:bodyPr>
            <a:lstStyle/>
            <a:p>
              <a:r>
                <a:rPr lang="en-US" sz="4800" b="1" dirty="0">
                  <a:solidFill>
                    <a:srgbClr val="009999"/>
                  </a:solidFill>
                </a:rPr>
                <a:t>5</a:t>
              </a:r>
              <a:r>
                <a:rPr lang="en-US" sz="4000" b="1" dirty="0">
                  <a:solidFill>
                    <a:srgbClr val="009999"/>
                  </a:solidFill>
                </a:rPr>
                <a:t>x</a:t>
              </a:r>
            </a:p>
          </p:txBody>
        </p:sp>
      </p:grpSp>
      <p:grpSp>
        <p:nvGrpSpPr>
          <p:cNvPr id="19" name="Group 18"/>
          <p:cNvGrpSpPr/>
          <p:nvPr/>
        </p:nvGrpSpPr>
        <p:grpSpPr>
          <a:xfrm>
            <a:off x="5706355" y="2607032"/>
            <a:ext cx="4530813" cy="856587"/>
            <a:chOff x="4575882" y="2717225"/>
            <a:chExt cx="4530813" cy="856587"/>
          </a:xfrm>
        </p:grpSpPr>
        <p:sp>
          <p:nvSpPr>
            <p:cNvPr id="7" name="TextBox 6"/>
            <p:cNvSpPr txBox="1"/>
            <p:nvPr/>
          </p:nvSpPr>
          <p:spPr>
            <a:xfrm>
              <a:off x="5935841" y="2927481"/>
              <a:ext cx="3170854" cy="646331"/>
            </a:xfrm>
            <a:prstGeom prst="rect">
              <a:avLst/>
            </a:prstGeom>
            <a:noFill/>
          </p:spPr>
          <p:txBody>
            <a:bodyPr wrap="square" rtlCol="1">
              <a:spAutoFit/>
            </a:bodyPr>
            <a:lstStyle/>
            <a:p>
              <a:r>
                <a:rPr lang="en-US" dirty="0">
                  <a:solidFill>
                    <a:srgbClr val="004A73"/>
                  </a:solidFill>
                  <a:latin typeface="+mj-lt"/>
                  <a:cs typeface="Times New Roman" panose="02020603050405020304" pitchFamily="18" charset="0"/>
                </a:rPr>
                <a:t>Risk of death from sudden cardiac arrest</a:t>
              </a:r>
              <a:r>
                <a:rPr lang="en-US" sz="1200" baseline="60000" dirty="0">
                  <a:solidFill>
                    <a:srgbClr val="004A73"/>
                  </a:solidFill>
                  <a:latin typeface="+mj-lt"/>
                  <a:cs typeface="Times New Roman" panose="02020603050405020304" pitchFamily="18" charset="0"/>
                </a:rPr>
                <a:t>2</a:t>
              </a:r>
              <a:endParaRPr lang="he-IL" sz="1200" baseline="60000" dirty="0">
                <a:solidFill>
                  <a:srgbClr val="004A73"/>
                </a:solidFill>
                <a:latin typeface="+mj-lt"/>
                <a:cs typeface="Times New Roman" panose="02020603050405020304" pitchFamily="18" charset="0"/>
              </a:endParaRPr>
            </a:p>
          </p:txBody>
        </p:sp>
        <p:sp>
          <p:nvSpPr>
            <p:cNvPr id="17" name="TextBox 16"/>
            <p:cNvSpPr txBox="1"/>
            <p:nvPr/>
          </p:nvSpPr>
          <p:spPr>
            <a:xfrm>
              <a:off x="4575882" y="2717225"/>
              <a:ext cx="971063" cy="830997"/>
            </a:xfrm>
            <a:prstGeom prst="rect">
              <a:avLst/>
            </a:prstGeom>
            <a:noFill/>
          </p:spPr>
          <p:txBody>
            <a:bodyPr wrap="square" rtlCol="0">
              <a:spAutoFit/>
            </a:bodyPr>
            <a:lstStyle/>
            <a:p>
              <a:r>
                <a:rPr lang="en-US" sz="4800" b="1" dirty="0">
                  <a:solidFill>
                    <a:srgbClr val="009999"/>
                  </a:solidFill>
                </a:rPr>
                <a:t>2</a:t>
              </a:r>
              <a:r>
                <a:rPr lang="en-US" sz="4000" b="1" dirty="0">
                  <a:solidFill>
                    <a:srgbClr val="009999"/>
                  </a:solidFill>
                </a:rPr>
                <a:t>x</a:t>
              </a:r>
            </a:p>
          </p:txBody>
        </p:sp>
      </p:grpSp>
    </p:spTree>
    <p:extLst>
      <p:ext uri="{BB962C8B-B14F-4D97-AF65-F5344CB8AC3E}">
        <p14:creationId xmlns:p14="http://schemas.microsoft.com/office/powerpoint/2010/main" val="1652639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52A58-725B-9F44-A3A5-4971920917F4}"/>
              </a:ext>
            </a:extLst>
          </p:cNvPr>
          <p:cNvSpPr>
            <a:spLocks noGrp="1"/>
          </p:cNvSpPr>
          <p:nvPr>
            <p:ph type="title"/>
          </p:nvPr>
        </p:nvSpPr>
        <p:spPr>
          <a:xfrm>
            <a:off x="1109663" y="196135"/>
            <a:ext cx="10515600" cy="1325563"/>
          </a:xfrm>
        </p:spPr>
        <p:txBody>
          <a:bodyPr>
            <a:normAutofit/>
          </a:bodyPr>
          <a:lstStyle/>
          <a:p>
            <a:r>
              <a:rPr lang="en-US" sz="4000" dirty="0"/>
              <a:t>Effects of OSA on the RV and LV</a:t>
            </a:r>
            <a:br>
              <a:rPr lang="en-US" sz="4000" dirty="0"/>
            </a:br>
            <a:r>
              <a:rPr lang="en-US" sz="2000" dirty="0"/>
              <a:t>Kasai and Bradley JACC 2011</a:t>
            </a:r>
            <a:endParaRPr lang="en-US" dirty="0"/>
          </a:p>
        </p:txBody>
      </p:sp>
      <p:pic>
        <p:nvPicPr>
          <p:cNvPr id="5" name="Content Placeholder 4" descr="A picture containing drawing&#10;&#10;Description automatically generated">
            <a:extLst>
              <a:ext uri="{FF2B5EF4-FFF2-40B4-BE49-F238E27FC236}">
                <a16:creationId xmlns:a16="http://schemas.microsoft.com/office/drawing/2014/main" id="{3CA9F4EF-022B-AA4F-8156-E0DC6D6E9038}"/>
              </a:ext>
            </a:extLst>
          </p:cNvPr>
          <p:cNvPicPr>
            <a:picLocks noGrp="1" noChangeAspect="1"/>
          </p:cNvPicPr>
          <p:nvPr>
            <p:ph idx="1"/>
          </p:nvPr>
        </p:nvPicPr>
        <p:blipFill>
          <a:blip r:embed="rId3"/>
          <a:stretch>
            <a:fillRect/>
          </a:stretch>
        </p:blipFill>
        <p:spPr>
          <a:xfrm>
            <a:off x="195263" y="1982355"/>
            <a:ext cx="6063339" cy="4351338"/>
          </a:xfrm>
          <a:ln w="12700">
            <a:solidFill>
              <a:schemeClr val="tx1"/>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9FF2C913-D117-DE48-B9A7-166EAD5506BD}"/>
              </a:ext>
            </a:extLst>
          </p:cNvPr>
          <p:cNvSpPr txBox="1"/>
          <p:nvPr/>
        </p:nvSpPr>
        <p:spPr>
          <a:xfrm>
            <a:off x="6576780" y="2880751"/>
            <a:ext cx="5419957"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t>Increased venous return to RV</a:t>
            </a:r>
          </a:p>
          <a:p>
            <a:pPr marL="285750" indent="-285750">
              <a:buFont typeface="Arial" panose="020B0604020202020204" pitchFamily="34" charset="0"/>
              <a:buChar char="•"/>
            </a:pPr>
            <a:r>
              <a:rPr lang="en-US" sz="2000" dirty="0"/>
              <a:t>Increased PA vasoconstriction and PH</a:t>
            </a:r>
          </a:p>
          <a:p>
            <a:pPr marL="285750" indent="-285750">
              <a:buFont typeface="Arial" panose="020B0604020202020204" pitchFamily="34" charset="0"/>
              <a:buChar char="•"/>
            </a:pPr>
            <a:r>
              <a:rPr lang="en-US" sz="2000" dirty="0"/>
              <a:t>RV distension and leftward displacement of septum during diastole</a:t>
            </a:r>
          </a:p>
          <a:p>
            <a:pPr marL="285750" indent="-285750">
              <a:buFont typeface="Arial" panose="020B0604020202020204" pitchFamily="34" charset="0"/>
              <a:buChar char="•"/>
            </a:pPr>
            <a:r>
              <a:rPr lang="en-US" sz="2000" dirty="0"/>
              <a:t>Impaired LV filling</a:t>
            </a:r>
          </a:p>
          <a:p>
            <a:pPr marL="285750" indent="-285750">
              <a:buFont typeface="Arial" panose="020B0604020202020204" pitchFamily="34" charset="0"/>
              <a:buChar char="•"/>
            </a:pPr>
            <a:r>
              <a:rPr lang="en-US" sz="2000" dirty="0"/>
              <a:t>Decreased LV preload and stroke volume</a:t>
            </a:r>
          </a:p>
          <a:p>
            <a:pPr marL="285750" indent="-285750">
              <a:buFont typeface="Arial" panose="020B0604020202020204" pitchFamily="34" charset="0"/>
              <a:buChar char="•"/>
            </a:pPr>
            <a:r>
              <a:rPr lang="en-US" sz="2000" dirty="0"/>
              <a:t>Increased LV afterload</a:t>
            </a:r>
          </a:p>
          <a:p>
            <a:pPr marL="285750" indent="-285750">
              <a:buFont typeface="Arial" panose="020B0604020202020204" pitchFamily="34" charset="0"/>
              <a:buChar char="•"/>
            </a:pPr>
            <a:r>
              <a:rPr lang="en-US" sz="2000" dirty="0"/>
              <a:t>Decreased Cardiac Output in HF patients</a:t>
            </a:r>
          </a:p>
        </p:txBody>
      </p:sp>
    </p:spTree>
    <p:extLst>
      <p:ext uri="{BB962C8B-B14F-4D97-AF65-F5344CB8AC3E}">
        <p14:creationId xmlns:p14="http://schemas.microsoft.com/office/powerpoint/2010/main" val="3391246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7FAE81-2CF2-441B-9F63-58C44B70642E}"/>
              </a:ext>
            </a:extLst>
          </p:cNvPr>
          <p:cNvPicPr>
            <a:picLocks noChangeAspect="1"/>
          </p:cNvPicPr>
          <p:nvPr/>
        </p:nvPicPr>
        <p:blipFill>
          <a:blip r:embed="rId3"/>
          <a:stretch>
            <a:fillRect/>
          </a:stretch>
        </p:blipFill>
        <p:spPr>
          <a:xfrm>
            <a:off x="982662" y="3123591"/>
            <a:ext cx="5013574" cy="3397047"/>
          </a:xfrm>
          <a:prstGeom prst="rect">
            <a:avLst/>
          </a:prstGeom>
          <a:ln w="12700">
            <a:solidFill>
              <a:schemeClr val="tx1"/>
            </a:solidFill>
          </a:ln>
          <a:effectLst>
            <a:outerShdw blurRad="50800" dist="38100" dir="2700000" algn="tl" rotWithShape="0">
              <a:prstClr val="black">
                <a:alpha val="40000"/>
              </a:prstClr>
            </a:outerShdw>
          </a:effectLst>
        </p:spPr>
      </p:pic>
      <p:grpSp>
        <p:nvGrpSpPr>
          <p:cNvPr id="16" name="Group 15">
            <a:extLst>
              <a:ext uri="{FF2B5EF4-FFF2-40B4-BE49-F238E27FC236}">
                <a16:creationId xmlns:a16="http://schemas.microsoft.com/office/drawing/2014/main" id="{27B14CF2-18D9-4015-B9A3-A611E762CB8A}"/>
              </a:ext>
            </a:extLst>
          </p:cNvPr>
          <p:cNvGrpSpPr/>
          <p:nvPr/>
        </p:nvGrpSpPr>
        <p:grpSpPr>
          <a:xfrm>
            <a:off x="3186445" y="182852"/>
            <a:ext cx="5048104" cy="2615430"/>
            <a:chOff x="2065730" y="408464"/>
            <a:chExt cx="6456134" cy="3700804"/>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4443A6BE-EF47-4D35-A6D9-2F1D0E4FCFDC}"/>
                </a:ext>
              </a:extLst>
            </p:cNvPr>
            <p:cNvPicPr>
              <a:picLocks noChangeAspect="1"/>
            </p:cNvPicPr>
            <p:nvPr/>
          </p:nvPicPr>
          <p:blipFill>
            <a:blip r:embed="rId4"/>
            <a:stretch>
              <a:fillRect/>
            </a:stretch>
          </p:blipFill>
          <p:spPr>
            <a:xfrm>
              <a:off x="2120735" y="408464"/>
              <a:ext cx="6401129" cy="3499030"/>
            </a:xfrm>
            <a:prstGeom prst="rect">
              <a:avLst/>
            </a:prstGeom>
          </p:spPr>
        </p:pic>
        <p:sp>
          <p:nvSpPr>
            <p:cNvPr id="11" name="TextBox 10">
              <a:extLst>
                <a:ext uri="{FF2B5EF4-FFF2-40B4-BE49-F238E27FC236}">
                  <a16:creationId xmlns:a16="http://schemas.microsoft.com/office/drawing/2014/main" id="{E9AE1FB7-BEF9-47D4-9CE7-5E7F6289BA3D}"/>
                </a:ext>
              </a:extLst>
            </p:cNvPr>
            <p:cNvSpPr txBox="1"/>
            <p:nvPr/>
          </p:nvSpPr>
          <p:spPr>
            <a:xfrm>
              <a:off x="2065730" y="3893825"/>
              <a:ext cx="4030270" cy="215443"/>
            </a:xfrm>
            <a:prstGeom prst="rect">
              <a:avLst/>
            </a:prstGeom>
            <a:noFill/>
          </p:spPr>
          <p:txBody>
            <a:bodyPr wrap="none" rtlCol="0">
              <a:spAutoFit/>
            </a:bodyPr>
            <a:lstStyle/>
            <a:p>
              <a:r>
                <a:rPr lang="en-US" sz="800" dirty="0"/>
                <a:t>Photo credit: https://twitter.com/USMLEStepStudy/status/1233141914289025048/photo/1 </a:t>
              </a:r>
            </a:p>
          </p:txBody>
        </p:sp>
      </p:grpSp>
      <p:pic>
        <p:nvPicPr>
          <p:cNvPr id="18" name="Picture 17">
            <a:extLst>
              <a:ext uri="{FF2B5EF4-FFF2-40B4-BE49-F238E27FC236}">
                <a16:creationId xmlns:a16="http://schemas.microsoft.com/office/drawing/2014/main" id="{F1688083-7D0A-4448-B473-BCBA687A487B}"/>
              </a:ext>
            </a:extLst>
          </p:cNvPr>
          <p:cNvPicPr>
            <a:picLocks noChangeAspect="1"/>
          </p:cNvPicPr>
          <p:nvPr/>
        </p:nvPicPr>
        <p:blipFill>
          <a:blip r:embed="rId5"/>
          <a:stretch>
            <a:fillRect/>
          </a:stretch>
        </p:blipFill>
        <p:spPr>
          <a:xfrm>
            <a:off x="6337746" y="3123591"/>
            <a:ext cx="4763585" cy="3397047"/>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19270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FpEF versus HFrEF. In contrast with patients suffering from HFrEF, HFpEF population is widely heterogeneous and at present no effective treatments have consistently reduced CV mortality. Abbreviations: HFrEF: heart failure with preserved ejection fraction; CV: Cardiovascular; ARBs: Angiotensin receptor blockers; MRA: Mineralcorticoid receptor antagonist, ARNI: Angiotensin receptor neprilysin inhibitor; HF: Heart failure; QoL: Quality of life.">
            <a:extLst>
              <a:ext uri="{FF2B5EF4-FFF2-40B4-BE49-F238E27FC236}">
                <a16:creationId xmlns:a16="http://schemas.microsoft.com/office/drawing/2014/main" id="{3D96F667-C292-4DA3-84DB-AA119A081B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1681"/>
          <a:stretch/>
        </p:blipFill>
        <p:spPr bwMode="auto">
          <a:xfrm>
            <a:off x="1863147" y="1378630"/>
            <a:ext cx="8096250" cy="29162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78416EF-8CD6-4032-B9C2-F81548F1901B}"/>
              </a:ext>
            </a:extLst>
          </p:cNvPr>
          <p:cNvSpPr txBox="1"/>
          <p:nvPr/>
        </p:nvSpPr>
        <p:spPr>
          <a:xfrm>
            <a:off x="2661397" y="4440262"/>
            <a:ext cx="2400797" cy="1938992"/>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pPr algn="ctr"/>
            <a:r>
              <a:rPr lang="en-US" sz="2400" b="1" dirty="0">
                <a:solidFill>
                  <a:schemeClr val="bg1"/>
                </a:solidFill>
              </a:rPr>
              <a:t>HF reduced EF</a:t>
            </a:r>
          </a:p>
          <a:p>
            <a:pPr algn="ctr"/>
            <a:r>
              <a:rPr lang="en-US" sz="2400" b="1" dirty="0">
                <a:solidFill>
                  <a:schemeClr val="bg1"/>
                </a:solidFill>
              </a:rPr>
              <a:t>EF &lt;40%</a:t>
            </a:r>
          </a:p>
          <a:p>
            <a:pPr algn="ctr"/>
            <a:r>
              <a:rPr lang="en-US" sz="2400" dirty="0">
                <a:solidFill>
                  <a:schemeClr val="bg1"/>
                </a:solidFill>
              </a:rPr>
              <a:t>Ischemic</a:t>
            </a:r>
          </a:p>
          <a:p>
            <a:pPr algn="ctr"/>
            <a:r>
              <a:rPr lang="en-US" sz="2400" dirty="0">
                <a:solidFill>
                  <a:schemeClr val="bg1"/>
                </a:solidFill>
              </a:rPr>
              <a:t>Non-Ischemic</a:t>
            </a:r>
          </a:p>
          <a:p>
            <a:pPr algn="ctr"/>
            <a:r>
              <a:rPr lang="en-US" sz="2400" dirty="0">
                <a:solidFill>
                  <a:schemeClr val="bg1"/>
                </a:solidFill>
              </a:rPr>
              <a:t>Valvular</a:t>
            </a:r>
            <a:endParaRPr lang="en-US" sz="3200" dirty="0">
              <a:solidFill>
                <a:schemeClr val="bg1"/>
              </a:solidFill>
            </a:endParaRPr>
          </a:p>
        </p:txBody>
      </p:sp>
      <p:sp>
        <p:nvSpPr>
          <p:cNvPr id="12" name="TextBox 11">
            <a:extLst>
              <a:ext uri="{FF2B5EF4-FFF2-40B4-BE49-F238E27FC236}">
                <a16:creationId xmlns:a16="http://schemas.microsoft.com/office/drawing/2014/main" id="{036E1A81-BE4C-45C2-8409-3767D5C87FFC}"/>
              </a:ext>
            </a:extLst>
          </p:cNvPr>
          <p:cNvSpPr txBox="1"/>
          <p:nvPr/>
        </p:nvSpPr>
        <p:spPr>
          <a:xfrm>
            <a:off x="6839441" y="4440262"/>
            <a:ext cx="2914850" cy="1938992"/>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pPr algn="ctr"/>
            <a:r>
              <a:rPr lang="en-US" sz="2400" b="1" dirty="0">
                <a:solidFill>
                  <a:schemeClr val="bg1"/>
                </a:solidFill>
              </a:rPr>
              <a:t>HF preserved EF</a:t>
            </a:r>
          </a:p>
          <a:p>
            <a:pPr algn="ctr"/>
            <a:r>
              <a:rPr lang="en-US" sz="2400" b="1" dirty="0">
                <a:solidFill>
                  <a:schemeClr val="bg1"/>
                </a:solidFill>
              </a:rPr>
              <a:t>EF &gt;50%</a:t>
            </a:r>
          </a:p>
          <a:p>
            <a:pPr algn="ctr"/>
            <a:r>
              <a:rPr lang="en-US" sz="2400" dirty="0">
                <a:solidFill>
                  <a:schemeClr val="bg1"/>
                </a:solidFill>
              </a:rPr>
              <a:t>Hypertension</a:t>
            </a:r>
          </a:p>
          <a:p>
            <a:pPr algn="ctr"/>
            <a:r>
              <a:rPr lang="en-US" sz="2400" dirty="0">
                <a:solidFill>
                  <a:schemeClr val="bg1"/>
                </a:solidFill>
              </a:rPr>
              <a:t>Diabetes</a:t>
            </a:r>
          </a:p>
          <a:p>
            <a:pPr algn="ctr"/>
            <a:r>
              <a:rPr lang="en-US" sz="2400" dirty="0">
                <a:solidFill>
                  <a:schemeClr val="bg1"/>
                </a:solidFill>
              </a:rPr>
              <a:t>Obesity</a:t>
            </a:r>
            <a:endParaRPr lang="en-US" sz="3200" dirty="0">
              <a:solidFill>
                <a:schemeClr val="bg1"/>
              </a:solidFill>
            </a:endParaRPr>
          </a:p>
        </p:txBody>
      </p:sp>
      <p:sp>
        <p:nvSpPr>
          <p:cNvPr id="4" name="TextBox 3">
            <a:extLst>
              <a:ext uri="{FF2B5EF4-FFF2-40B4-BE49-F238E27FC236}">
                <a16:creationId xmlns:a16="http://schemas.microsoft.com/office/drawing/2014/main" id="{FA16FCC1-EC4B-47B3-8A81-B9D5960CF99F}"/>
              </a:ext>
            </a:extLst>
          </p:cNvPr>
          <p:cNvSpPr txBox="1"/>
          <p:nvPr/>
        </p:nvSpPr>
        <p:spPr>
          <a:xfrm>
            <a:off x="1844844" y="4105976"/>
            <a:ext cx="4339650" cy="215444"/>
          </a:xfrm>
          <a:prstGeom prst="rect">
            <a:avLst/>
          </a:prstGeom>
          <a:noFill/>
        </p:spPr>
        <p:txBody>
          <a:bodyPr wrap="none" rtlCol="0">
            <a:spAutoFit/>
          </a:bodyPr>
          <a:lstStyle/>
          <a:p>
            <a:r>
              <a:rPr lang="en-US" sz="800" dirty="0"/>
              <a:t>Photo credit: https://www.hfpolicynetwork.org/wp-content/uploads/HFPN-Spotlight-on-HFpEF.pdf</a:t>
            </a:r>
          </a:p>
        </p:txBody>
      </p:sp>
      <p:sp>
        <p:nvSpPr>
          <p:cNvPr id="2" name="Title 1">
            <a:extLst>
              <a:ext uri="{FF2B5EF4-FFF2-40B4-BE49-F238E27FC236}">
                <a16:creationId xmlns:a16="http://schemas.microsoft.com/office/drawing/2014/main" id="{275E4161-7717-4DBD-8DD1-7123DD79089C}"/>
              </a:ext>
            </a:extLst>
          </p:cNvPr>
          <p:cNvSpPr>
            <a:spLocks noGrp="1"/>
          </p:cNvSpPr>
          <p:nvPr>
            <p:ph type="title"/>
          </p:nvPr>
        </p:nvSpPr>
        <p:spPr/>
        <p:txBody>
          <a:bodyPr/>
          <a:lstStyle/>
          <a:p>
            <a:r>
              <a:rPr lang="en-US" dirty="0">
                <a:solidFill>
                  <a:schemeClr val="bg1"/>
                </a:solidFill>
              </a:rPr>
              <a:t>Patient phenotype differs</a:t>
            </a:r>
          </a:p>
        </p:txBody>
      </p:sp>
    </p:spTree>
    <p:extLst>
      <p:ext uri="{BB962C8B-B14F-4D97-AF65-F5344CB8AC3E}">
        <p14:creationId xmlns:p14="http://schemas.microsoft.com/office/powerpoint/2010/main" val="207405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AC2F53-768F-4046-A1B5-135362E97838}"/>
              </a:ext>
            </a:extLst>
          </p:cNvPr>
          <p:cNvPicPr>
            <a:picLocks noChangeAspect="1"/>
          </p:cNvPicPr>
          <p:nvPr/>
        </p:nvPicPr>
        <p:blipFill rotWithShape="1">
          <a:blip r:embed="rId3"/>
          <a:srcRect l="2055" r="3136" b="68558"/>
          <a:stretch/>
        </p:blipFill>
        <p:spPr>
          <a:xfrm>
            <a:off x="3293980" y="154908"/>
            <a:ext cx="5643222" cy="1218468"/>
          </a:xfrm>
          <a:prstGeom prst="rect">
            <a:avLst/>
          </a:prstGeom>
          <a:ln w="12700">
            <a:solidFill>
              <a:schemeClr val="tx1"/>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4DE79F7A-FA91-4BD8-8E3F-889A9949E336}"/>
              </a:ext>
            </a:extLst>
          </p:cNvPr>
          <p:cNvSpPr txBox="1"/>
          <p:nvPr/>
        </p:nvSpPr>
        <p:spPr>
          <a:xfrm>
            <a:off x="3193335" y="1446528"/>
            <a:ext cx="3648884" cy="297454"/>
          </a:xfrm>
          <a:prstGeom prst="rect">
            <a:avLst/>
          </a:prstGeom>
          <a:noFill/>
        </p:spPr>
        <p:txBody>
          <a:bodyPr wrap="none" rtlCol="0">
            <a:spAutoFit/>
          </a:bodyPr>
          <a:lstStyle/>
          <a:p>
            <a:pPr defTabSz="609585"/>
            <a:r>
              <a:rPr lang="en-US" sz="1333" i="1" dirty="0" err="1">
                <a:latin typeface="Arial"/>
              </a:rPr>
              <a:t>Herrscher</a:t>
            </a:r>
            <a:r>
              <a:rPr lang="en-US" sz="1333" i="1" dirty="0">
                <a:latin typeface="Arial"/>
              </a:rPr>
              <a:t> et al J Card Fail 2011; 17:420-425</a:t>
            </a:r>
          </a:p>
        </p:txBody>
      </p:sp>
      <p:graphicFrame>
        <p:nvGraphicFramePr>
          <p:cNvPr id="4" name="Chart 3">
            <a:extLst>
              <a:ext uri="{FF2B5EF4-FFF2-40B4-BE49-F238E27FC236}">
                <a16:creationId xmlns:a16="http://schemas.microsoft.com/office/drawing/2014/main" id="{D3121321-8676-4F60-870C-33DABD8CF94C}"/>
              </a:ext>
            </a:extLst>
          </p:cNvPr>
          <p:cNvGraphicFramePr/>
          <p:nvPr>
            <p:extLst>
              <p:ext uri="{D42A27DB-BD31-4B8C-83A1-F6EECF244321}">
                <p14:modId xmlns:p14="http://schemas.microsoft.com/office/powerpoint/2010/main" val="926344710"/>
              </p:ext>
            </p:extLst>
          </p:nvPr>
        </p:nvGraphicFramePr>
        <p:xfrm>
          <a:off x="7858124" y="1247675"/>
          <a:ext cx="3959225" cy="2709334"/>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78ED4B88-C7A3-4924-8043-DBC93FD6DCBC}"/>
              </a:ext>
            </a:extLst>
          </p:cNvPr>
          <p:cNvSpPr txBox="1"/>
          <p:nvPr/>
        </p:nvSpPr>
        <p:spPr>
          <a:xfrm>
            <a:off x="10156440" y="1940622"/>
            <a:ext cx="811440" cy="954107"/>
          </a:xfrm>
          <a:prstGeom prst="rect">
            <a:avLst/>
          </a:prstGeom>
          <a:noFill/>
        </p:spPr>
        <p:txBody>
          <a:bodyPr wrap="none" rtlCol="0">
            <a:spAutoFit/>
          </a:bodyPr>
          <a:lstStyle/>
          <a:p>
            <a:pPr algn="ctr"/>
            <a:r>
              <a:rPr lang="en-US" sz="2800" b="1" dirty="0">
                <a:solidFill>
                  <a:schemeClr val="bg1"/>
                </a:solidFill>
                <a:effectLst>
                  <a:outerShdw blurRad="38100" dist="38100" dir="2700000" algn="tl">
                    <a:srgbClr val="000000">
                      <a:alpha val="43137"/>
                    </a:srgbClr>
                  </a:outerShdw>
                </a:effectLst>
              </a:rPr>
              <a:t>OSA</a:t>
            </a:r>
          </a:p>
          <a:p>
            <a:pPr algn="ctr"/>
            <a:r>
              <a:rPr lang="en-US" sz="2800" b="1" dirty="0">
                <a:solidFill>
                  <a:schemeClr val="bg1"/>
                </a:solidFill>
                <a:effectLst>
                  <a:outerShdw blurRad="38100" dist="38100" dir="2700000" algn="tl">
                    <a:srgbClr val="000000">
                      <a:alpha val="43137"/>
                    </a:srgbClr>
                  </a:outerShdw>
                </a:effectLst>
              </a:rPr>
              <a:t>49%</a:t>
            </a:r>
          </a:p>
        </p:txBody>
      </p:sp>
      <p:sp>
        <p:nvSpPr>
          <p:cNvPr id="21" name="TextBox 20">
            <a:extLst>
              <a:ext uri="{FF2B5EF4-FFF2-40B4-BE49-F238E27FC236}">
                <a16:creationId xmlns:a16="http://schemas.microsoft.com/office/drawing/2014/main" id="{3811688E-9559-47F3-8921-CFA378C5E6A6}"/>
              </a:ext>
            </a:extLst>
          </p:cNvPr>
          <p:cNvSpPr txBox="1"/>
          <p:nvPr/>
        </p:nvSpPr>
        <p:spPr>
          <a:xfrm>
            <a:off x="8937202" y="1543483"/>
            <a:ext cx="899605" cy="646331"/>
          </a:xfrm>
          <a:prstGeom prst="rect">
            <a:avLst/>
          </a:prstGeom>
          <a:noFill/>
        </p:spPr>
        <p:txBody>
          <a:bodyPr wrap="none" rtlCol="0">
            <a:spAutoFit/>
          </a:bodyPr>
          <a:lstStyle/>
          <a:p>
            <a:pPr algn="ctr"/>
            <a:r>
              <a:rPr lang="en-US" b="1" dirty="0">
                <a:solidFill>
                  <a:schemeClr val="bg1"/>
                </a:solidFill>
                <a:effectLst>
                  <a:outerShdw blurRad="38100" dist="38100" dir="2700000" algn="tl">
                    <a:srgbClr val="000000">
                      <a:alpha val="43137"/>
                    </a:srgbClr>
                  </a:outerShdw>
                </a:effectLst>
              </a:rPr>
              <a:t>Normal</a:t>
            </a:r>
          </a:p>
          <a:p>
            <a:pPr algn="ctr"/>
            <a:r>
              <a:rPr lang="en-US" b="1" dirty="0">
                <a:solidFill>
                  <a:schemeClr val="bg1"/>
                </a:solidFill>
                <a:effectLst>
                  <a:outerShdw blurRad="38100" dist="38100" dir="2700000" algn="tl">
                    <a:srgbClr val="000000">
                      <a:alpha val="43137"/>
                    </a:srgbClr>
                  </a:outerShdw>
                </a:effectLst>
              </a:rPr>
              <a:t>19%</a:t>
            </a:r>
          </a:p>
        </p:txBody>
      </p:sp>
      <p:sp>
        <p:nvSpPr>
          <p:cNvPr id="22" name="TextBox 21">
            <a:extLst>
              <a:ext uri="{FF2B5EF4-FFF2-40B4-BE49-F238E27FC236}">
                <a16:creationId xmlns:a16="http://schemas.microsoft.com/office/drawing/2014/main" id="{13132F6A-FEDC-4891-848B-186DC3598F7A}"/>
              </a:ext>
            </a:extLst>
          </p:cNvPr>
          <p:cNvSpPr txBox="1"/>
          <p:nvPr/>
        </p:nvSpPr>
        <p:spPr>
          <a:xfrm>
            <a:off x="288073" y="1827635"/>
            <a:ext cx="6022803" cy="2062103"/>
          </a:xfrm>
          <a:prstGeom prst="rect">
            <a:avLst/>
          </a:prstGeom>
          <a:noFill/>
        </p:spPr>
        <p:txBody>
          <a:bodyPr wrap="none" rtlCol="0">
            <a:spAutoFit/>
          </a:bodyPr>
          <a:lstStyle/>
          <a:p>
            <a:r>
              <a:rPr lang="en-US" sz="3200" u="sng" dirty="0">
                <a:solidFill>
                  <a:srgbClr val="306D8A"/>
                </a:solidFill>
              </a:rPr>
              <a:t>Results</a:t>
            </a:r>
          </a:p>
          <a:p>
            <a:r>
              <a:rPr lang="en-US" sz="3200" dirty="0">
                <a:solidFill>
                  <a:srgbClr val="306D8A"/>
                </a:solidFill>
              </a:rPr>
              <a:t>OSA highly prevalent in HF (n=115)</a:t>
            </a:r>
          </a:p>
          <a:p>
            <a:r>
              <a:rPr lang="en-US" sz="3200" dirty="0">
                <a:solidFill>
                  <a:srgbClr val="306D8A"/>
                </a:solidFill>
              </a:rPr>
              <a:t>Both HFrEF (81%) and HFpEF (80%)</a:t>
            </a:r>
          </a:p>
          <a:p>
            <a:r>
              <a:rPr lang="en-US" sz="3200" dirty="0">
                <a:solidFill>
                  <a:srgbClr val="306D8A"/>
                </a:solidFill>
              </a:rPr>
              <a:t>Significant burden of central apnea</a:t>
            </a:r>
          </a:p>
        </p:txBody>
      </p:sp>
      <p:sp>
        <p:nvSpPr>
          <p:cNvPr id="23" name="TextBox 22">
            <a:extLst>
              <a:ext uri="{FF2B5EF4-FFF2-40B4-BE49-F238E27FC236}">
                <a16:creationId xmlns:a16="http://schemas.microsoft.com/office/drawing/2014/main" id="{CE53556A-27D2-401F-8CF5-5A8605913192}"/>
              </a:ext>
            </a:extLst>
          </p:cNvPr>
          <p:cNvSpPr txBox="1"/>
          <p:nvPr/>
        </p:nvSpPr>
        <p:spPr>
          <a:xfrm>
            <a:off x="288073" y="4122118"/>
            <a:ext cx="6400342" cy="2554545"/>
          </a:xfrm>
          <a:prstGeom prst="rect">
            <a:avLst/>
          </a:prstGeom>
          <a:noFill/>
        </p:spPr>
        <p:txBody>
          <a:bodyPr wrap="none" rtlCol="0">
            <a:spAutoFit/>
          </a:bodyPr>
          <a:lstStyle/>
          <a:p>
            <a:r>
              <a:rPr lang="en-US" sz="3200" u="sng" dirty="0">
                <a:solidFill>
                  <a:srgbClr val="306D8A"/>
                </a:solidFill>
              </a:rPr>
              <a:t>Conclusions</a:t>
            </a:r>
          </a:p>
          <a:p>
            <a:r>
              <a:rPr lang="en-US" sz="3200" dirty="0">
                <a:solidFill>
                  <a:srgbClr val="306D8A"/>
                </a:solidFill>
              </a:rPr>
              <a:t>Equally prevalent in </a:t>
            </a:r>
            <a:r>
              <a:rPr lang="en-US" sz="3200" dirty="0" err="1">
                <a:solidFill>
                  <a:srgbClr val="306D8A"/>
                </a:solidFill>
              </a:rPr>
              <a:t>HFrEF</a:t>
            </a:r>
            <a:r>
              <a:rPr lang="en-US" sz="3200" dirty="0">
                <a:solidFill>
                  <a:srgbClr val="306D8A"/>
                </a:solidFill>
              </a:rPr>
              <a:t> and </a:t>
            </a:r>
            <a:r>
              <a:rPr lang="en-US" sz="3200" dirty="0" err="1">
                <a:solidFill>
                  <a:srgbClr val="306D8A"/>
                </a:solidFill>
              </a:rPr>
              <a:t>HFpEF</a:t>
            </a:r>
            <a:endParaRPr lang="en-US" sz="3200" dirty="0">
              <a:solidFill>
                <a:srgbClr val="306D8A"/>
              </a:solidFill>
            </a:endParaRPr>
          </a:p>
          <a:p>
            <a:r>
              <a:rPr lang="en-US" sz="3200" dirty="0">
                <a:solidFill>
                  <a:srgbClr val="306D8A"/>
                </a:solidFill>
              </a:rPr>
              <a:t>Systemic screening necessary</a:t>
            </a:r>
          </a:p>
          <a:p>
            <a:r>
              <a:rPr lang="en-US" sz="3200" dirty="0">
                <a:solidFill>
                  <a:srgbClr val="306D8A"/>
                </a:solidFill>
              </a:rPr>
              <a:t>Sleep testing must differentiate CSA</a:t>
            </a:r>
          </a:p>
          <a:p>
            <a:endParaRPr lang="en-US" sz="3200" dirty="0">
              <a:solidFill>
                <a:srgbClr val="306D8A"/>
              </a:solidFill>
            </a:endParaRPr>
          </a:p>
        </p:txBody>
      </p:sp>
      <p:sp>
        <p:nvSpPr>
          <p:cNvPr id="24" name="TextBox 23">
            <a:extLst>
              <a:ext uri="{FF2B5EF4-FFF2-40B4-BE49-F238E27FC236}">
                <a16:creationId xmlns:a16="http://schemas.microsoft.com/office/drawing/2014/main" id="{BB518CC1-511C-44C4-8A8B-B49FE536952E}"/>
              </a:ext>
            </a:extLst>
          </p:cNvPr>
          <p:cNvSpPr txBox="1"/>
          <p:nvPr/>
        </p:nvSpPr>
        <p:spPr>
          <a:xfrm>
            <a:off x="8269776" y="3587676"/>
            <a:ext cx="3334246" cy="400110"/>
          </a:xfrm>
          <a:prstGeom prst="rect">
            <a:avLst/>
          </a:prstGeom>
          <a:noFill/>
        </p:spPr>
        <p:txBody>
          <a:bodyPr wrap="none" rtlCol="0">
            <a:spAutoFit/>
          </a:bodyPr>
          <a:lstStyle/>
          <a:p>
            <a:r>
              <a:rPr lang="en-US" sz="2000" dirty="0">
                <a:solidFill>
                  <a:srgbClr val="004A73"/>
                </a:solidFill>
              </a:rPr>
              <a:t>Prevalence in </a:t>
            </a:r>
            <a:r>
              <a:rPr lang="en-US" sz="2000" dirty="0" err="1">
                <a:solidFill>
                  <a:srgbClr val="004A73"/>
                </a:solidFill>
              </a:rPr>
              <a:t>HFrEF</a:t>
            </a:r>
            <a:r>
              <a:rPr lang="en-US" sz="2000" dirty="0">
                <a:solidFill>
                  <a:srgbClr val="004A73"/>
                </a:solidFill>
              </a:rPr>
              <a:t>, EF ≤45%</a:t>
            </a:r>
          </a:p>
        </p:txBody>
      </p:sp>
      <p:sp>
        <p:nvSpPr>
          <p:cNvPr id="25" name="TextBox 24">
            <a:extLst>
              <a:ext uri="{FF2B5EF4-FFF2-40B4-BE49-F238E27FC236}">
                <a16:creationId xmlns:a16="http://schemas.microsoft.com/office/drawing/2014/main" id="{8D058770-74BF-4997-A3B5-3132676261B1}"/>
              </a:ext>
            </a:extLst>
          </p:cNvPr>
          <p:cNvSpPr txBox="1"/>
          <p:nvPr/>
        </p:nvSpPr>
        <p:spPr>
          <a:xfrm>
            <a:off x="8721826" y="2123211"/>
            <a:ext cx="811441" cy="954107"/>
          </a:xfrm>
          <a:prstGeom prst="rect">
            <a:avLst/>
          </a:prstGeom>
          <a:noFill/>
        </p:spPr>
        <p:txBody>
          <a:bodyPr wrap="none" rtlCol="0">
            <a:spAutoFit/>
          </a:bodyPr>
          <a:lstStyle/>
          <a:p>
            <a:pPr algn="ctr"/>
            <a:r>
              <a:rPr lang="en-US" sz="2800" b="1" dirty="0">
                <a:solidFill>
                  <a:schemeClr val="bg1"/>
                </a:solidFill>
                <a:effectLst>
                  <a:outerShdw blurRad="38100" dist="38100" dir="2700000" algn="tl">
                    <a:srgbClr val="000000">
                      <a:alpha val="43137"/>
                    </a:srgbClr>
                  </a:outerShdw>
                </a:effectLst>
              </a:rPr>
              <a:t>CSA</a:t>
            </a:r>
          </a:p>
          <a:p>
            <a:pPr algn="ctr"/>
            <a:r>
              <a:rPr lang="en-US" sz="2800" b="1" dirty="0">
                <a:solidFill>
                  <a:schemeClr val="bg1"/>
                </a:solidFill>
                <a:effectLst>
                  <a:outerShdw blurRad="38100" dist="38100" dir="2700000" algn="tl">
                    <a:srgbClr val="000000">
                      <a:alpha val="43137"/>
                    </a:srgbClr>
                  </a:outerShdw>
                </a:effectLst>
              </a:rPr>
              <a:t>32%</a:t>
            </a:r>
          </a:p>
        </p:txBody>
      </p:sp>
      <p:graphicFrame>
        <p:nvGraphicFramePr>
          <p:cNvPr id="26" name="Chart 25">
            <a:extLst>
              <a:ext uri="{FF2B5EF4-FFF2-40B4-BE49-F238E27FC236}">
                <a16:creationId xmlns:a16="http://schemas.microsoft.com/office/drawing/2014/main" id="{7E7A35B4-0A01-45D0-AD24-E5542DD52584}"/>
              </a:ext>
            </a:extLst>
          </p:cNvPr>
          <p:cNvGraphicFramePr/>
          <p:nvPr>
            <p:extLst>
              <p:ext uri="{D42A27DB-BD31-4B8C-83A1-F6EECF244321}">
                <p14:modId xmlns:p14="http://schemas.microsoft.com/office/powerpoint/2010/main" val="4147483111"/>
              </p:ext>
            </p:extLst>
          </p:nvPr>
        </p:nvGraphicFramePr>
        <p:xfrm>
          <a:off x="7957286" y="3858405"/>
          <a:ext cx="3959225" cy="2709334"/>
        </p:xfrm>
        <a:graphic>
          <a:graphicData uri="http://schemas.openxmlformats.org/drawingml/2006/chart">
            <c:chart xmlns:c="http://schemas.openxmlformats.org/drawingml/2006/chart" xmlns:r="http://schemas.openxmlformats.org/officeDocument/2006/relationships" r:id="rId5"/>
          </a:graphicData>
        </a:graphic>
      </p:graphicFrame>
      <p:sp>
        <p:nvSpPr>
          <p:cNvPr id="27" name="TextBox 26">
            <a:extLst>
              <a:ext uri="{FF2B5EF4-FFF2-40B4-BE49-F238E27FC236}">
                <a16:creationId xmlns:a16="http://schemas.microsoft.com/office/drawing/2014/main" id="{EF19521C-E1B1-4D85-9633-594802F959B7}"/>
              </a:ext>
            </a:extLst>
          </p:cNvPr>
          <p:cNvSpPr txBox="1"/>
          <p:nvPr/>
        </p:nvSpPr>
        <p:spPr>
          <a:xfrm>
            <a:off x="10156440" y="4442045"/>
            <a:ext cx="811440" cy="954107"/>
          </a:xfrm>
          <a:prstGeom prst="rect">
            <a:avLst/>
          </a:prstGeom>
          <a:noFill/>
        </p:spPr>
        <p:txBody>
          <a:bodyPr wrap="none" rtlCol="0">
            <a:spAutoFit/>
          </a:bodyPr>
          <a:lstStyle/>
          <a:p>
            <a:pPr algn="ctr"/>
            <a:r>
              <a:rPr lang="en-US" sz="2800" b="1" dirty="0">
                <a:solidFill>
                  <a:schemeClr val="bg1"/>
                </a:solidFill>
                <a:effectLst>
                  <a:outerShdw blurRad="38100" dist="38100" dir="2700000" algn="tl">
                    <a:srgbClr val="000000">
                      <a:alpha val="43137"/>
                    </a:srgbClr>
                  </a:outerShdw>
                </a:effectLst>
              </a:rPr>
              <a:t>OSA</a:t>
            </a:r>
          </a:p>
          <a:p>
            <a:pPr algn="ctr"/>
            <a:r>
              <a:rPr lang="en-US" sz="2800" b="1" dirty="0">
                <a:solidFill>
                  <a:schemeClr val="bg1"/>
                </a:solidFill>
                <a:effectLst>
                  <a:outerShdw blurRad="38100" dist="38100" dir="2700000" algn="tl">
                    <a:srgbClr val="000000">
                      <a:alpha val="43137"/>
                    </a:srgbClr>
                  </a:outerShdw>
                </a:effectLst>
              </a:rPr>
              <a:t>62%</a:t>
            </a:r>
          </a:p>
        </p:txBody>
      </p:sp>
      <p:sp>
        <p:nvSpPr>
          <p:cNvPr id="28" name="TextBox 27">
            <a:extLst>
              <a:ext uri="{FF2B5EF4-FFF2-40B4-BE49-F238E27FC236}">
                <a16:creationId xmlns:a16="http://schemas.microsoft.com/office/drawing/2014/main" id="{171B2D9A-9239-41BD-90F0-1251B578047D}"/>
              </a:ext>
            </a:extLst>
          </p:cNvPr>
          <p:cNvSpPr txBox="1"/>
          <p:nvPr/>
        </p:nvSpPr>
        <p:spPr>
          <a:xfrm>
            <a:off x="8072425" y="4565155"/>
            <a:ext cx="1183052" cy="830997"/>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rPr>
              <a:t>CSA</a:t>
            </a:r>
          </a:p>
          <a:p>
            <a:pPr algn="ctr"/>
            <a:r>
              <a:rPr lang="en-US" sz="2400" b="1" dirty="0">
                <a:solidFill>
                  <a:schemeClr val="bg1"/>
                </a:solidFill>
                <a:effectLst>
                  <a:outerShdw blurRad="38100" dist="38100" dir="2700000" algn="tl">
                    <a:srgbClr val="000000">
                      <a:alpha val="43137"/>
                    </a:srgbClr>
                  </a:outerShdw>
                </a:effectLst>
              </a:rPr>
              <a:t>18%</a:t>
            </a:r>
          </a:p>
        </p:txBody>
      </p:sp>
      <p:sp>
        <p:nvSpPr>
          <p:cNvPr id="29" name="TextBox 28">
            <a:extLst>
              <a:ext uri="{FF2B5EF4-FFF2-40B4-BE49-F238E27FC236}">
                <a16:creationId xmlns:a16="http://schemas.microsoft.com/office/drawing/2014/main" id="{67C42BC4-360B-47DF-9E75-15317BFA2E8E}"/>
              </a:ext>
            </a:extLst>
          </p:cNvPr>
          <p:cNvSpPr txBox="1"/>
          <p:nvPr/>
        </p:nvSpPr>
        <p:spPr>
          <a:xfrm>
            <a:off x="8989331" y="4118879"/>
            <a:ext cx="899605" cy="646331"/>
          </a:xfrm>
          <a:prstGeom prst="rect">
            <a:avLst/>
          </a:prstGeom>
          <a:noFill/>
        </p:spPr>
        <p:txBody>
          <a:bodyPr wrap="none" rtlCol="0">
            <a:spAutoFit/>
          </a:bodyPr>
          <a:lstStyle/>
          <a:p>
            <a:pPr algn="ctr"/>
            <a:r>
              <a:rPr lang="en-US" b="1" dirty="0">
                <a:solidFill>
                  <a:schemeClr val="bg1"/>
                </a:solidFill>
                <a:effectLst>
                  <a:outerShdw blurRad="38100" dist="38100" dir="2700000" algn="tl">
                    <a:srgbClr val="000000">
                      <a:alpha val="43137"/>
                    </a:srgbClr>
                  </a:outerShdw>
                </a:effectLst>
              </a:rPr>
              <a:t>Normal</a:t>
            </a:r>
          </a:p>
          <a:p>
            <a:pPr algn="ctr"/>
            <a:r>
              <a:rPr lang="en-US" b="1" dirty="0">
                <a:solidFill>
                  <a:schemeClr val="bg1"/>
                </a:solidFill>
                <a:effectLst>
                  <a:outerShdw blurRad="38100" dist="38100" dir="2700000" algn="tl">
                    <a:srgbClr val="000000">
                      <a:alpha val="43137"/>
                    </a:srgbClr>
                  </a:outerShdw>
                </a:effectLst>
              </a:rPr>
              <a:t>20%</a:t>
            </a:r>
          </a:p>
        </p:txBody>
      </p:sp>
      <p:sp>
        <p:nvSpPr>
          <p:cNvPr id="30" name="TextBox 29">
            <a:extLst>
              <a:ext uri="{FF2B5EF4-FFF2-40B4-BE49-F238E27FC236}">
                <a16:creationId xmlns:a16="http://schemas.microsoft.com/office/drawing/2014/main" id="{106ADE28-0F6E-4613-AEB9-E994BE5B5265}"/>
              </a:ext>
            </a:extLst>
          </p:cNvPr>
          <p:cNvSpPr txBox="1"/>
          <p:nvPr/>
        </p:nvSpPr>
        <p:spPr>
          <a:xfrm>
            <a:off x="8297521" y="6202086"/>
            <a:ext cx="2292166" cy="400110"/>
          </a:xfrm>
          <a:prstGeom prst="rect">
            <a:avLst/>
          </a:prstGeom>
          <a:noFill/>
        </p:spPr>
        <p:txBody>
          <a:bodyPr wrap="none" rtlCol="0">
            <a:spAutoFit/>
          </a:bodyPr>
          <a:lstStyle/>
          <a:p>
            <a:r>
              <a:rPr lang="en-US" sz="2000" dirty="0">
                <a:solidFill>
                  <a:srgbClr val="004A73"/>
                </a:solidFill>
              </a:rPr>
              <a:t>Prevalence in </a:t>
            </a:r>
            <a:r>
              <a:rPr lang="en-US" sz="2000" dirty="0" err="1">
                <a:solidFill>
                  <a:srgbClr val="004A73"/>
                </a:solidFill>
              </a:rPr>
              <a:t>HFpEF</a:t>
            </a:r>
            <a:endParaRPr lang="en-US" sz="2000" dirty="0">
              <a:solidFill>
                <a:srgbClr val="004A73"/>
              </a:solidFill>
            </a:endParaRPr>
          </a:p>
        </p:txBody>
      </p:sp>
    </p:spTree>
    <p:extLst>
      <p:ext uri="{BB962C8B-B14F-4D97-AF65-F5344CB8AC3E}">
        <p14:creationId xmlns:p14="http://schemas.microsoft.com/office/powerpoint/2010/main" val="454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6BF2D86-C1DE-41ED-8C78-BBABF5731CDC}"/>
              </a:ext>
            </a:extLst>
          </p:cNvPr>
          <p:cNvSpPr>
            <a:spLocks noGrp="1"/>
          </p:cNvSpPr>
          <p:nvPr>
            <p:ph type="title"/>
          </p:nvPr>
        </p:nvSpPr>
        <p:spPr/>
        <p:txBody>
          <a:bodyPr/>
          <a:lstStyle/>
          <a:p>
            <a:r>
              <a:rPr lang="en-US" dirty="0">
                <a:solidFill>
                  <a:schemeClr val="bg1"/>
                </a:solidFill>
              </a:rPr>
              <a:t>One Size Does Not Fit All</a:t>
            </a:r>
          </a:p>
        </p:txBody>
      </p:sp>
      <p:sp>
        <p:nvSpPr>
          <p:cNvPr id="4" name="TextBox 3">
            <a:extLst>
              <a:ext uri="{FF2B5EF4-FFF2-40B4-BE49-F238E27FC236}">
                <a16:creationId xmlns:a16="http://schemas.microsoft.com/office/drawing/2014/main" id="{06B17C50-BF38-4447-A9A1-2A54678E77D2}"/>
              </a:ext>
            </a:extLst>
          </p:cNvPr>
          <p:cNvSpPr txBox="1"/>
          <p:nvPr/>
        </p:nvSpPr>
        <p:spPr>
          <a:xfrm>
            <a:off x="6294614" y="1890063"/>
            <a:ext cx="5323257" cy="4339650"/>
          </a:xfrm>
          <a:prstGeom prst="rect">
            <a:avLst/>
          </a:prstGeom>
          <a:noFill/>
        </p:spPr>
        <p:txBody>
          <a:bodyPr wrap="square" rtlCol="0">
            <a:spAutoFit/>
          </a:bodyPr>
          <a:lstStyle/>
          <a:p>
            <a:endParaRPr lang="en-US" sz="2000" dirty="0"/>
          </a:p>
          <a:p>
            <a:r>
              <a:rPr lang="en-US" sz="2400" dirty="0"/>
              <a:t>Its important to differentiate the type of heart failure and the associated sleep apnea subtype.</a:t>
            </a:r>
          </a:p>
          <a:p>
            <a:endParaRPr lang="en-US" sz="2400" dirty="0"/>
          </a:p>
          <a:p>
            <a:pPr marL="285750" indent="-285750">
              <a:buFont typeface="Arial" panose="020B0604020202020204" pitchFamily="34" charset="0"/>
              <a:buChar char="•"/>
            </a:pPr>
            <a:r>
              <a:rPr lang="en-US" sz="2400" dirty="0"/>
              <a:t>The therapies are different</a:t>
            </a:r>
          </a:p>
          <a:p>
            <a:pPr marL="285750" indent="-285750">
              <a:buFont typeface="Arial" panose="020B0604020202020204" pitchFamily="34" charset="0"/>
              <a:buChar char="•"/>
            </a:pPr>
            <a:r>
              <a:rPr lang="en-US" sz="2400" dirty="0"/>
              <a:t>The clinical data are different</a:t>
            </a:r>
          </a:p>
          <a:p>
            <a:endParaRPr lang="en-US" sz="2400" dirty="0"/>
          </a:p>
          <a:p>
            <a:r>
              <a:rPr lang="en-US" sz="2400" dirty="0"/>
              <a:t>*Being able to differentiate OSA from CSA in these patients is critical.</a:t>
            </a:r>
          </a:p>
          <a:p>
            <a:endParaRPr lang="en-US" sz="2000" dirty="0"/>
          </a:p>
          <a:p>
            <a:endParaRPr lang="en-US" sz="2000" dirty="0"/>
          </a:p>
        </p:txBody>
      </p:sp>
      <p:graphicFrame>
        <p:nvGraphicFramePr>
          <p:cNvPr id="6" name="Content Placeholder 2">
            <a:extLst>
              <a:ext uri="{FF2B5EF4-FFF2-40B4-BE49-F238E27FC236}">
                <a16:creationId xmlns:a16="http://schemas.microsoft.com/office/drawing/2014/main" id="{030577E1-DC18-414F-9EEC-42DB2C48F420}"/>
              </a:ext>
            </a:extLst>
          </p:cNvPr>
          <p:cNvGraphicFramePr>
            <a:graphicFrameLocks noGrp="1"/>
          </p:cNvGraphicFramePr>
          <p:nvPr>
            <p:ph idx="1"/>
            <p:extLst>
              <p:ext uri="{D42A27DB-BD31-4B8C-83A1-F6EECF244321}">
                <p14:modId xmlns:p14="http://schemas.microsoft.com/office/powerpoint/2010/main" val="796729873"/>
              </p:ext>
            </p:extLst>
          </p:nvPr>
        </p:nvGraphicFramePr>
        <p:xfrm>
          <a:off x="445104" y="3252890"/>
          <a:ext cx="7464908" cy="31190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Arrow: Pentagon 6">
            <a:extLst>
              <a:ext uri="{FF2B5EF4-FFF2-40B4-BE49-F238E27FC236}">
                <a16:creationId xmlns:a16="http://schemas.microsoft.com/office/drawing/2014/main" id="{F9D64114-7F3B-4561-933F-EEC9E8FFCF48}"/>
              </a:ext>
            </a:extLst>
          </p:cNvPr>
          <p:cNvSpPr/>
          <p:nvPr/>
        </p:nvSpPr>
        <p:spPr>
          <a:xfrm>
            <a:off x="574129" y="3783243"/>
            <a:ext cx="2012626" cy="731259"/>
          </a:xfrm>
          <a:prstGeom prst="homePlate">
            <a:avLst/>
          </a:prstGeom>
          <a:solidFill>
            <a:srgbClr val="159995"/>
          </a:solidFill>
          <a:ln w="12700">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t>HFpEF</a:t>
            </a:r>
          </a:p>
        </p:txBody>
      </p:sp>
      <p:sp>
        <p:nvSpPr>
          <p:cNvPr id="9" name="Arrow: Pentagon 8">
            <a:extLst>
              <a:ext uri="{FF2B5EF4-FFF2-40B4-BE49-F238E27FC236}">
                <a16:creationId xmlns:a16="http://schemas.microsoft.com/office/drawing/2014/main" id="{25F50CDA-1B0C-4400-BEE7-96B68DBEFFA3}"/>
              </a:ext>
            </a:extLst>
          </p:cNvPr>
          <p:cNvSpPr/>
          <p:nvPr/>
        </p:nvSpPr>
        <p:spPr>
          <a:xfrm>
            <a:off x="574129" y="5077583"/>
            <a:ext cx="2012626" cy="731259"/>
          </a:xfrm>
          <a:prstGeom prst="homePlate">
            <a:avLst/>
          </a:prstGeom>
          <a:solidFill>
            <a:srgbClr val="159995"/>
          </a:solidFill>
          <a:ln w="12700">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t>HFrEF</a:t>
            </a:r>
          </a:p>
        </p:txBody>
      </p:sp>
      <p:sp>
        <p:nvSpPr>
          <p:cNvPr id="10" name="Arrow: Pentagon 9">
            <a:extLst>
              <a:ext uri="{FF2B5EF4-FFF2-40B4-BE49-F238E27FC236}">
                <a16:creationId xmlns:a16="http://schemas.microsoft.com/office/drawing/2014/main" id="{195A6155-5732-49B3-9768-4AA93EB9C91F}"/>
              </a:ext>
            </a:extLst>
          </p:cNvPr>
          <p:cNvSpPr/>
          <p:nvPr/>
        </p:nvSpPr>
        <p:spPr>
          <a:xfrm rot="5400000">
            <a:off x="2626921" y="2206719"/>
            <a:ext cx="1756342" cy="688220"/>
          </a:xfrm>
          <a:prstGeom prst="homePlate">
            <a:avLst/>
          </a:prstGeom>
          <a:solidFill>
            <a:srgbClr val="159995"/>
          </a:solidFill>
          <a:ln w="12700">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en-US" sz="4000" dirty="0"/>
              <a:t>OSA</a:t>
            </a:r>
          </a:p>
        </p:txBody>
      </p:sp>
      <p:sp>
        <p:nvSpPr>
          <p:cNvPr id="11" name="Arrow: Pentagon 10">
            <a:extLst>
              <a:ext uri="{FF2B5EF4-FFF2-40B4-BE49-F238E27FC236}">
                <a16:creationId xmlns:a16="http://schemas.microsoft.com/office/drawing/2014/main" id="{E7BC4073-E0CB-493A-A530-6932E1CEFDE1}"/>
              </a:ext>
            </a:extLst>
          </p:cNvPr>
          <p:cNvSpPr/>
          <p:nvPr/>
        </p:nvSpPr>
        <p:spPr>
          <a:xfrm rot="5400000">
            <a:off x="3936765" y="2181355"/>
            <a:ext cx="1756341" cy="688222"/>
          </a:xfrm>
          <a:prstGeom prst="homePlate">
            <a:avLst/>
          </a:prstGeom>
          <a:solidFill>
            <a:srgbClr val="159995"/>
          </a:solidFill>
          <a:ln w="12700">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en-US" sz="4000" dirty="0"/>
              <a:t>CSA</a:t>
            </a:r>
          </a:p>
        </p:txBody>
      </p:sp>
    </p:spTree>
    <p:extLst>
      <p:ext uri="{BB962C8B-B14F-4D97-AF65-F5344CB8AC3E}">
        <p14:creationId xmlns:p14="http://schemas.microsoft.com/office/powerpoint/2010/main" val="2910241151"/>
      </p:ext>
    </p:extLst>
  </p:cSld>
  <p:clrMapOvr>
    <a:masterClrMapping/>
  </p:clrMapOvr>
</p:sld>
</file>

<file path=ppt/theme/theme1.xml><?xml version="1.0" encoding="utf-8"?>
<a:theme xmlns:a="http://schemas.openxmlformats.org/drawingml/2006/main" name="New Branding PPT">
  <a:themeElements>
    <a:clrScheme name="התאמה אישית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התאמה אישית 2">
      <a:majorFont>
        <a:latin typeface="Dosis"/>
        <a:ea typeface=""/>
        <a:cs typeface="Arial"/>
      </a:majorFont>
      <a:minorFont>
        <a:latin typeface="Dosi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New Branding 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התאמה אישית 2">
      <a:majorFont>
        <a:latin typeface="Dosis"/>
        <a:ea typeface=""/>
        <a:cs typeface="Arial"/>
      </a:majorFont>
      <a:minorFont>
        <a:latin typeface="Dosi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1919</TotalTime>
  <Words>1547</Words>
  <Application>Microsoft Macintosh PowerPoint</Application>
  <PresentationFormat>Widescreen</PresentationFormat>
  <Paragraphs>220</Paragraphs>
  <Slides>27</Slides>
  <Notes>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27</vt:i4>
      </vt:variant>
    </vt:vector>
  </HeadingPairs>
  <TitlesOfParts>
    <vt:vector size="32" baseType="lpstr">
      <vt:lpstr>Arial</vt:lpstr>
      <vt:lpstr>Calibri</vt:lpstr>
      <vt:lpstr>Dosis</vt:lpstr>
      <vt:lpstr>New Branding PPT</vt:lpstr>
      <vt:lpstr>1_New Branding PPT</vt:lpstr>
      <vt:lpstr>Cardiac Function and Sleep </vt:lpstr>
      <vt:lpstr>Speakers</vt:lpstr>
      <vt:lpstr>PowerPoint Presentation</vt:lpstr>
      <vt:lpstr>Increased Risks of Leaving Sleep Apnea Untreated </vt:lpstr>
      <vt:lpstr>Effects of OSA on the RV and LV Kasai and Bradley JACC 2011</vt:lpstr>
      <vt:lpstr>PowerPoint Presentation</vt:lpstr>
      <vt:lpstr>Patient phenotype differs</vt:lpstr>
      <vt:lpstr>PowerPoint Presentation</vt:lpstr>
      <vt:lpstr>One Size Does Not Fit All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Prevalence of Sleep Apnea in Heart Failure</vt:lpstr>
      <vt:lpstr>PowerPoint Presentation</vt:lpstr>
      <vt:lpstr>Pathology and Pathophysiology of OSA</vt:lpstr>
      <vt:lpstr>Autonomic Effects of OSA Kasai and Bradley JACC 2011            Elevated SNA is associated with increased mortality in HF patients  </vt:lpstr>
      <vt:lpstr>Summary</vt:lpstr>
      <vt:lpstr>PowerPoint Presentation</vt:lpstr>
      <vt:lpstr>Pathology and Pathophysiology of CSA/CSR</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Marketing Plan</dc:title>
  <dc:creator>Melih Alvo</dc:creator>
  <cp:lastModifiedBy>Alan Hickey</cp:lastModifiedBy>
  <cp:revision>118</cp:revision>
  <cp:lastPrinted>2021-07-24T14:09:50Z</cp:lastPrinted>
  <dcterms:created xsi:type="dcterms:W3CDTF">2020-01-16T16:02:33Z</dcterms:created>
  <dcterms:modified xsi:type="dcterms:W3CDTF">2021-07-24T14:12:36Z</dcterms:modified>
</cp:coreProperties>
</file>