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Lst>
  <p:notesMasterIdLst>
    <p:notesMasterId r:id="rId27"/>
  </p:notesMasterIdLst>
  <p:sldIdLst>
    <p:sldId id="393" r:id="rId2"/>
    <p:sldId id="256" r:id="rId3"/>
    <p:sldId id="408" r:id="rId4"/>
    <p:sldId id="257" r:id="rId5"/>
    <p:sldId id="258" r:id="rId6"/>
    <p:sldId id="415" r:id="rId7"/>
    <p:sldId id="264" r:id="rId8"/>
    <p:sldId id="394" r:id="rId9"/>
    <p:sldId id="417" r:id="rId10"/>
    <p:sldId id="404" r:id="rId11"/>
    <p:sldId id="395" r:id="rId12"/>
    <p:sldId id="418" r:id="rId13"/>
    <p:sldId id="397" r:id="rId14"/>
    <p:sldId id="401" r:id="rId15"/>
    <p:sldId id="419" r:id="rId16"/>
    <p:sldId id="409" r:id="rId17"/>
    <p:sldId id="416" r:id="rId18"/>
    <p:sldId id="421" r:id="rId19"/>
    <p:sldId id="265" r:id="rId20"/>
    <p:sldId id="391" r:id="rId21"/>
    <p:sldId id="261" r:id="rId22"/>
    <p:sldId id="420" r:id="rId23"/>
    <p:sldId id="402" r:id="rId24"/>
    <p:sldId id="410" r:id="rId25"/>
    <p:sldId id="27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6"/>
  </p:normalViewPr>
  <p:slideViewPr>
    <p:cSldViewPr snapToGrid="0" snapToObjects="1">
      <p:cViewPr varScale="1">
        <p:scale>
          <a:sx n="90" d="100"/>
          <a:sy n="90" d="100"/>
        </p:scale>
        <p:origin x="232"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E859C-5333-7A4C-A65C-AE0D0BFCB440}" type="datetimeFigureOut">
              <a:rPr lang="en-US" smtClean="0"/>
              <a:t>7/14/21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AEF13-3D45-A448-B99A-FDE89A24082E}" type="slidenum">
              <a:rPr lang="en-US" smtClean="0"/>
              <a:t>‹#›</a:t>
            </a:fld>
            <a:endParaRPr lang="en-US"/>
          </a:p>
        </p:txBody>
      </p:sp>
    </p:spTree>
    <p:extLst>
      <p:ext uri="{BB962C8B-B14F-4D97-AF65-F5344CB8AC3E}">
        <p14:creationId xmlns:p14="http://schemas.microsoft.com/office/powerpoint/2010/main" val="3444810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screening, During treatment and follow up.</a:t>
            </a:r>
          </a:p>
        </p:txBody>
      </p:sp>
      <p:sp>
        <p:nvSpPr>
          <p:cNvPr id="4" name="Slide Number Placeholder 3"/>
          <p:cNvSpPr>
            <a:spLocks noGrp="1"/>
          </p:cNvSpPr>
          <p:nvPr>
            <p:ph type="sldNum" sz="quarter" idx="5"/>
          </p:nvPr>
        </p:nvSpPr>
        <p:spPr/>
        <p:txBody>
          <a:bodyPr/>
          <a:lstStyle/>
          <a:p>
            <a:fld id="{189AEF13-3D45-A448-B99A-FDE89A24082E}" type="slidenum">
              <a:rPr lang="en-US" smtClean="0"/>
              <a:t>1</a:t>
            </a:fld>
            <a:endParaRPr lang="en-US"/>
          </a:p>
        </p:txBody>
      </p:sp>
    </p:spTree>
    <p:extLst>
      <p:ext uri="{BB962C8B-B14F-4D97-AF65-F5344CB8AC3E}">
        <p14:creationId xmlns:p14="http://schemas.microsoft.com/office/powerpoint/2010/main" val="3465891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9AEF13-3D45-A448-B99A-FDE89A24082E}" type="slidenum">
              <a:rPr lang="en-US" smtClean="0"/>
              <a:t>13</a:t>
            </a:fld>
            <a:endParaRPr lang="en-US"/>
          </a:p>
        </p:txBody>
      </p:sp>
    </p:spTree>
    <p:extLst>
      <p:ext uri="{BB962C8B-B14F-4D97-AF65-F5344CB8AC3E}">
        <p14:creationId xmlns:p14="http://schemas.microsoft.com/office/powerpoint/2010/main" val="264430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anterior teeth present? Are Maxillary Molars present/ Mandibular Molars? Selecting/choosing the proper appliance is major point in managing your pts…Managing patients choosing the proper appliance…Four categories, # Attached and 1 unattached , Propulsion: Consider the maxillary as the stable arch-?</a:t>
            </a:r>
          </a:p>
          <a:p>
            <a:r>
              <a:rPr lang="en-US" dirty="0"/>
              <a:t>Angle/position for interlocking, Bilateral Traction (pull) examples: Panthera, ADVANT, Missing anterior teeth has </a:t>
            </a:r>
            <a:r>
              <a:rPr lang="en-US" dirty="0" err="1"/>
              <a:t>fliiper</a:t>
            </a:r>
            <a:r>
              <a:rPr lang="en-US" dirty="0"/>
              <a:t>, missing m2 mand molars. Which appliance is best for her ? </a:t>
            </a:r>
            <a:r>
              <a:rPr lang="en-US" dirty="0" err="1"/>
              <a:t>Bilaterl</a:t>
            </a:r>
            <a:r>
              <a:rPr lang="en-US" dirty="0"/>
              <a:t> compression : forces are mesial</a:t>
            </a:r>
          </a:p>
          <a:p>
            <a:endParaRPr lang="en-US" dirty="0"/>
          </a:p>
        </p:txBody>
      </p:sp>
      <p:sp>
        <p:nvSpPr>
          <p:cNvPr id="4" name="Slide Number Placeholder 3"/>
          <p:cNvSpPr>
            <a:spLocks noGrp="1"/>
          </p:cNvSpPr>
          <p:nvPr>
            <p:ph type="sldNum" sz="quarter" idx="5"/>
          </p:nvPr>
        </p:nvSpPr>
        <p:spPr/>
        <p:txBody>
          <a:bodyPr/>
          <a:lstStyle/>
          <a:p>
            <a:fld id="{189AEF13-3D45-A448-B99A-FDE89A24082E}" type="slidenum">
              <a:rPr lang="en-US" smtClean="0"/>
              <a:t>14</a:t>
            </a:fld>
            <a:endParaRPr lang="en-US"/>
          </a:p>
        </p:txBody>
      </p:sp>
    </p:spTree>
    <p:extLst>
      <p:ext uri="{BB962C8B-B14F-4D97-AF65-F5344CB8AC3E}">
        <p14:creationId xmlns:p14="http://schemas.microsoft.com/office/powerpoint/2010/main" val="2696965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Palliative Care: Several options; ice, heat, massage , anti inflammatory, soft diet restful Watchful Waiting: Diligent observing, with documentation in patient’s chart, follow up visits, resolution. Used when risks of treatment are greater than the possible benefits</a:t>
            </a:r>
          </a:p>
          <a:p>
            <a:endParaRPr lang="en-US" dirty="0"/>
          </a:p>
        </p:txBody>
      </p:sp>
      <p:sp>
        <p:nvSpPr>
          <p:cNvPr id="4" name="Slide Number Placeholder 3"/>
          <p:cNvSpPr>
            <a:spLocks noGrp="1"/>
          </p:cNvSpPr>
          <p:nvPr>
            <p:ph type="sldNum" sz="quarter" idx="5"/>
          </p:nvPr>
        </p:nvSpPr>
        <p:spPr/>
        <p:txBody>
          <a:bodyPr/>
          <a:lstStyle/>
          <a:p>
            <a:fld id="{189AEF13-3D45-A448-B99A-FDE89A24082E}" type="slidenum">
              <a:rPr lang="en-US" smtClean="0"/>
              <a:t>16</a:t>
            </a:fld>
            <a:endParaRPr lang="en-US"/>
          </a:p>
        </p:txBody>
      </p:sp>
    </p:spTree>
    <p:extLst>
      <p:ext uri="{BB962C8B-B14F-4D97-AF65-F5344CB8AC3E}">
        <p14:creationId xmlns:p14="http://schemas.microsoft.com/office/powerpoint/2010/main" val="216638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Ef</a:t>
            </a:r>
            <a:r>
              <a:rPr lang="en-US" dirty="0"/>
              <a:t> </a:t>
            </a:r>
            <a:r>
              <a:rPr lang="en-US" dirty="0" err="1"/>
              <a:t>fiacay</a:t>
            </a:r>
            <a:r>
              <a:rPr lang="en-US" dirty="0"/>
              <a:t> </a:t>
            </a:r>
            <a:r>
              <a:rPr lang="en-US" dirty="0" err="1"/>
              <a:t>cious</a:t>
            </a:r>
            <a:r>
              <a:rPr lang="en-US" dirty="0"/>
              <a:t>. POSA is defined as an AHI at least twice as high while sleeping in the supine position as in other positions. With regards to prevalence of POSA, if we use the definition of AHI&gt;5 there is a 50% reduction when the sleep posture in non supine, we see 49.5% of patient.</a:t>
            </a:r>
          </a:p>
        </p:txBody>
      </p:sp>
      <p:sp>
        <p:nvSpPr>
          <p:cNvPr id="4" name="Slide Number Placeholder 3"/>
          <p:cNvSpPr>
            <a:spLocks noGrp="1"/>
          </p:cNvSpPr>
          <p:nvPr>
            <p:ph type="sldNum" sz="quarter" idx="5"/>
          </p:nvPr>
        </p:nvSpPr>
        <p:spPr/>
        <p:txBody>
          <a:bodyPr/>
          <a:lstStyle/>
          <a:p>
            <a:fld id="{189AEF13-3D45-A448-B99A-FDE89A24082E}" type="slidenum">
              <a:rPr lang="en-US" smtClean="0"/>
              <a:t>17</a:t>
            </a:fld>
            <a:endParaRPr lang="en-US"/>
          </a:p>
        </p:txBody>
      </p:sp>
    </p:spTree>
    <p:extLst>
      <p:ext uri="{BB962C8B-B14F-4D97-AF65-F5344CB8AC3E}">
        <p14:creationId xmlns:p14="http://schemas.microsoft.com/office/powerpoint/2010/main" val="2864701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Phillips has an enormous recall effecting 3- 4 million people, and Res Med filling </a:t>
            </a:r>
            <a:r>
              <a:rPr lang="en-US" dirty="0" err="1"/>
              <a:t>te</a:t>
            </a:r>
            <a:r>
              <a:rPr lang="en-US" dirty="0"/>
              <a:t> order due to a </a:t>
            </a:r>
            <a:r>
              <a:rPr lang="en-US" dirty="0" err="1"/>
              <a:t>supplu</a:t>
            </a:r>
            <a:r>
              <a:rPr lang="en-US" dirty="0"/>
              <a:t> chain issue shortage of chips</a:t>
            </a:r>
          </a:p>
        </p:txBody>
      </p:sp>
      <p:sp>
        <p:nvSpPr>
          <p:cNvPr id="4" name="Slide Number Placeholder 3"/>
          <p:cNvSpPr>
            <a:spLocks noGrp="1"/>
          </p:cNvSpPr>
          <p:nvPr>
            <p:ph type="sldNum" sz="quarter" idx="5"/>
          </p:nvPr>
        </p:nvSpPr>
        <p:spPr/>
        <p:txBody>
          <a:bodyPr/>
          <a:lstStyle/>
          <a:p>
            <a:fld id="{189AEF13-3D45-A448-B99A-FDE89A24082E}" type="slidenum">
              <a:rPr lang="en-US" smtClean="0"/>
              <a:t>19</a:t>
            </a:fld>
            <a:endParaRPr lang="en-US"/>
          </a:p>
        </p:txBody>
      </p:sp>
    </p:spTree>
    <p:extLst>
      <p:ext uri="{BB962C8B-B14F-4D97-AF65-F5344CB8AC3E}">
        <p14:creationId xmlns:p14="http://schemas.microsoft.com/office/powerpoint/2010/main" val="162944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Tracking efficacy  of an appliance</a:t>
            </a:r>
          </a:p>
        </p:txBody>
      </p:sp>
      <p:sp>
        <p:nvSpPr>
          <p:cNvPr id="4" name="Slide Number Placeholder 3"/>
          <p:cNvSpPr>
            <a:spLocks noGrp="1"/>
          </p:cNvSpPr>
          <p:nvPr>
            <p:ph type="sldNum" sz="quarter" idx="5"/>
          </p:nvPr>
        </p:nvSpPr>
        <p:spPr/>
        <p:txBody>
          <a:bodyPr/>
          <a:lstStyle/>
          <a:p>
            <a:fld id="{189AEF13-3D45-A448-B99A-FDE89A24082E}" type="slidenum">
              <a:rPr lang="en-US" smtClean="0"/>
              <a:t>20</a:t>
            </a:fld>
            <a:endParaRPr lang="en-US"/>
          </a:p>
        </p:txBody>
      </p:sp>
    </p:spTree>
    <p:extLst>
      <p:ext uri="{BB962C8B-B14F-4D97-AF65-F5344CB8AC3E}">
        <p14:creationId xmlns:p14="http://schemas.microsoft.com/office/powerpoint/2010/main" val="1601448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Weight loss : 10% of weight loss to lower AHI(26%) Weight gain of 32% to increase AHI</a:t>
            </a:r>
          </a:p>
        </p:txBody>
      </p:sp>
      <p:sp>
        <p:nvSpPr>
          <p:cNvPr id="4" name="Slide Number Placeholder 3"/>
          <p:cNvSpPr>
            <a:spLocks noGrp="1"/>
          </p:cNvSpPr>
          <p:nvPr>
            <p:ph type="sldNum" sz="quarter" idx="5"/>
          </p:nvPr>
        </p:nvSpPr>
        <p:spPr/>
        <p:txBody>
          <a:bodyPr/>
          <a:lstStyle/>
          <a:p>
            <a:fld id="{189AEF13-3D45-A448-B99A-FDE89A24082E}" type="slidenum">
              <a:rPr lang="en-US" smtClean="0"/>
              <a:t>21</a:t>
            </a:fld>
            <a:endParaRPr lang="en-US"/>
          </a:p>
        </p:txBody>
      </p:sp>
    </p:spTree>
    <p:extLst>
      <p:ext uri="{BB962C8B-B14F-4D97-AF65-F5344CB8AC3E}">
        <p14:creationId xmlns:p14="http://schemas.microsoft.com/office/powerpoint/2010/main" val="603069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Achieving an AHI &lt; 10 events/</a:t>
            </a:r>
            <a:r>
              <a:rPr lang="en-US" dirty="0" err="1"/>
              <a:t>hr</a:t>
            </a:r>
            <a:r>
              <a:rPr lang="en-US" dirty="0"/>
              <a:t> is tow times greater with CPAP than OAT, although adherence with OA is better overall. EVIDENCE BASED </a:t>
            </a:r>
            <a:r>
              <a:rPr lang="en-US" dirty="0" err="1"/>
              <a:t>Fiveash</a:t>
            </a:r>
            <a:r>
              <a:rPr lang="en-US" dirty="0"/>
              <a:t>… story…better CPAP , Appliances, Combination therapy.  Reduce pressure on CPAP with appliance…best of both worlds</a:t>
            </a:r>
          </a:p>
        </p:txBody>
      </p:sp>
      <p:sp>
        <p:nvSpPr>
          <p:cNvPr id="4" name="Slide Number Placeholder 3"/>
          <p:cNvSpPr>
            <a:spLocks noGrp="1"/>
          </p:cNvSpPr>
          <p:nvPr>
            <p:ph type="sldNum" sz="quarter" idx="5"/>
          </p:nvPr>
        </p:nvSpPr>
        <p:spPr/>
        <p:txBody>
          <a:bodyPr/>
          <a:lstStyle/>
          <a:p>
            <a:fld id="{189AEF13-3D45-A448-B99A-FDE89A24082E}" type="slidenum">
              <a:rPr lang="en-US" smtClean="0"/>
              <a:t>23</a:t>
            </a:fld>
            <a:endParaRPr lang="en-US"/>
          </a:p>
        </p:txBody>
      </p:sp>
    </p:spTree>
    <p:extLst>
      <p:ext uri="{BB962C8B-B14F-4D97-AF65-F5344CB8AC3E}">
        <p14:creationId xmlns:p14="http://schemas.microsoft.com/office/powerpoint/2010/main" val="182242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Excess saliva, dry mouth, TMJ soreness, Gingiva /teeth soreness </a:t>
            </a:r>
          </a:p>
        </p:txBody>
      </p:sp>
      <p:sp>
        <p:nvSpPr>
          <p:cNvPr id="4" name="Slide Number Placeholder 3"/>
          <p:cNvSpPr>
            <a:spLocks noGrp="1"/>
          </p:cNvSpPr>
          <p:nvPr>
            <p:ph type="sldNum" sz="quarter" idx="5"/>
          </p:nvPr>
        </p:nvSpPr>
        <p:spPr/>
        <p:txBody>
          <a:bodyPr/>
          <a:lstStyle/>
          <a:p>
            <a:fld id="{189AEF13-3D45-A448-B99A-FDE89A24082E}" type="slidenum">
              <a:rPr lang="en-US" smtClean="0"/>
              <a:t>24</a:t>
            </a:fld>
            <a:endParaRPr lang="en-US"/>
          </a:p>
        </p:txBody>
      </p:sp>
    </p:spTree>
    <p:extLst>
      <p:ext uri="{BB962C8B-B14F-4D97-AF65-F5344CB8AC3E}">
        <p14:creationId xmlns:p14="http://schemas.microsoft.com/office/powerpoint/2010/main" val="126148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together is what is best for patient. This also creates mutual relationships between the physician and the dentist</a:t>
            </a:r>
          </a:p>
        </p:txBody>
      </p:sp>
      <p:sp>
        <p:nvSpPr>
          <p:cNvPr id="4" name="Slide Number Placeholder 3"/>
          <p:cNvSpPr>
            <a:spLocks noGrp="1"/>
          </p:cNvSpPr>
          <p:nvPr>
            <p:ph type="sldNum" sz="quarter" idx="5"/>
          </p:nvPr>
        </p:nvSpPr>
        <p:spPr/>
        <p:txBody>
          <a:bodyPr/>
          <a:lstStyle/>
          <a:p>
            <a:fld id="{189AEF13-3D45-A448-B99A-FDE89A24082E}" type="slidenum">
              <a:rPr lang="en-US" smtClean="0"/>
              <a:t>2</a:t>
            </a:fld>
            <a:endParaRPr lang="en-US"/>
          </a:p>
        </p:txBody>
      </p:sp>
    </p:spTree>
    <p:extLst>
      <p:ext uri="{BB962C8B-B14F-4D97-AF65-F5344CB8AC3E}">
        <p14:creationId xmlns:p14="http://schemas.microsoft.com/office/powerpoint/2010/main" val="75941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adopted a policy in 2017  encouraging dentists .</a:t>
            </a:r>
            <a:r>
              <a:rPr lang="en-US" sz="1200" b="0" i="0" u="none" strike="noStrike" kern="1200" dirty="0">
                <a:solidFill>
                  <a:schemeClr val="tx1"/>
                </a:solidFill>
                <a:effectLst/>
                <a:latin typeface="+mn-lt"/>
                <a:ea typeface="+mn-ea"/>
                <a:cs typeface="+mn-cs"/>
              </a:rPr>
              <a:t> well as fabrication and maintenance of properly fitted oral appliances treatment. It emphasizes that dentists are the only health care provider with the knowledge and expertise to provide oral appliance therapy</a:t>
            </a:r>
            <a:endParaRPr lang="en-US" dirty="0"/>
          </a:p>
        </p:txBody>
      </p:sp>
      <p:sp>
        <p:nvSpPr>
          <p:cNvPr id="4" name="Slide Number Placeholder 3"/>
          <p:cNvSpPr>
            <a:spLocks noGrp="1"/>
          </p:cNvSpPr>
          <p:nvPr>
            <p:ph type="sldNum" sz="quarter" idx="5"/>
          </p:nvPr>
        </p:nvSpPr>
        <p:spPr/>
        <p:txBody>
          <a:bodyPr/>
          <a:lstStyle/>
          <a:p>
            <a:fld id="{189AEF13-3D45-A448-B99A-FDE89A24082E}" type="slidenum">
              <a:rPr lang="en-US" smtClean="0"/>
              <a:t>3</a:t>
            </a:fld>
            <a:endParaRPr lang="en-US"/>
          </a:p>
        </p:txBody>
      </p:sp>
    </p:spTree>
    <p:extLst>
      <p:ext uri="{BB962C8B-B14F-4D97-AF65-F5344CB8AC3E}">
        <p14:creationId xmlns:p14="http://schemas.microsoft.com/office/powerpoint/2010/main" val="265378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9AEF13-3D45-A448-B99A-FDE89A24082E}" type="slidenum">
              <a:rPr lang="en-US" smtClean="0"/>
              <a:t>6</a:t>
            </a:fld>
            <a:endParaRPr lang="en-US"/>
          </a:p>
        </p:txBody>
      </p:sp>
    </p:spTree>
    <p:extLst>
      <p:ext uri="{BB962C8B-B14F-4D97-AF65-F5344CB8AC3E}">
        <p14:creationId xmlns:p14="http://schemas.microsoft.com/office/powerpoint/2010/main" val="1306316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focused on lowering the AHI we sometimes lose sight of how the patient is breathing. Beneficial to the pt. Have you serve </a:t>
            </a:r>
            <a:r>
              <a:rPr lang="en-US" dirty="0" err="1"/>
              <a:t>dthe</a:t>
            </a:r>
            <a:r>
              <a:rPr lang="en-US" dirty="0"/>
              <a:t> pt.</a:t>
            </a:r>
          </a:p>
        </p:txBody>
      </p:sp>
      <p:sp>
        <p:nvSpPr>
          <p:cNvPr id="4" name="Slide Number Placeholder 3"/>
          <p:cNvSpPr>
            <a:spLocks noGrp="1"/>
          </p:cNvSpPr>
          <p:nvPr>
            <p:ph type="sldNum" sz="quarter" idx="5"/>
          </p:nvPr>
        </p:nvSpPr>
        <p:spPr/>
        <p:txBody>
          <a:bodyPr/>
          <a:lstStyle/>
          <a:p>
            <a:fld id="{189AEF13-3D45-A448-B99A-FDE89A24082E}" type="slidenum">
              <a:rPr lang="en-US" smtClean="0"/>
              <a:t>7</a:t>
            </a:fld>
            <a:endParaRPr lang="en-US"/>
          </a:p>
        </p:txBody>
      </p:sp>
    </p:spTree>
    <p:extLst>
      <p:ext uri="{BB962C8B-B14F-4D97-AF65-F5344CB8AC3E}">
        <p14:creationId xmlns:p14="http://schemas.microsoft.com/office/powerpoint/2010/main" val="713732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with patients, Concept of the oral appliance- keep lips sealed, Nasal breathing-nasal mutes, nasal examination-tur-bi-</a:t>
            </a:r>
            <a:r>
              <a:rPr lang="en-US" dirty="0" err="1"/>
              <a:t>nit,deviated</a:t>
            </a:r>
            <a:r>
              <a:rPr lang="en-US" dirty="0"/>
              <a:t> septum-,</a:t>
            </a:r>
            <a:r>
              <a:rPr lang="en-US" dirty="0" err="1"/>
              <a:t>polyps,refer</a:t>
            </a:r>
            <a:r>
              <a:rPr lang="en-US" dirty="0"/>
              <a:t> to ENT, rubber bands for mouth closure and stabilization of the mandible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89AEF13-3D45-A448-B99A-FDE89A24082E}" type="slidenum">
              <a:rPr lang="en-US" smtClean="0"/>
              <a:t>8</a:t>
            </a:fld>
            <a:endParaRPr lang="en-US"/>
          </a:p>
        </p:txBody>
      </p:sp>
    </p:spTree>
    <p:extLst>
      <p:ext uri="{BB962C8B-B14F-4D97-AF65-F5344CB8AC3E}">
        <p14:creationId xmlns:p14="http://schemas.microsoft.com/office/powerpoint/2010/main" val="80516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Sleepiness is subjective…re </a:t>
            </a:r>
            <a:r>
              <a:rPr lang="en-US" dirty="0" err="1"/>
              <a:t>zi</a:t>
            </a:r>
            <a:r>
              <a:rPr lang="en-US" dirty="0"/>
              <a:t> dual, Goal is to manage </a:t>
            </a:r>
            <a:r>
              <a:rPr lang="en-US" dirty="0" err="1"/>
              <a:t>pt</a:t>
            </a:r>
            <a:r>
              <a:rPr lang="en-US" dirty="0"/>
              <a:t> AHI from 6-4, and manage symptoms as well. If a  </a:t>
            </a:r>
            <a:r>
              <a:rPr lang="en-US" dirty="0" err="1"/>
              <a:t>pt</a:t>
            </a:r>
            <a:r>
              <a:rPr lang="en-US" dirty="0"/>
              <a:t> has an AHI of 48( which is (bad) and another </a:t>
            </a:r>
            <a:r>
              <a:rPr lang="en-US" dirty="0" err="1"/>
              <a:t>pt</a:t>
            </a:r>
            <a:r>
              <a:rPr lang="en-US" dirty="0"/>
              <a:t> has an AHI of 98---longer events ..more important to manage and observe and treat symptoms</a:t>
            </a:r>
          </a:p>
          <a:p>
            <a:endParaRPr lang="en-US" dirty="0"/>
          </a:p>
          <a:p>
            <a:endParaRPr lang="en-US" dirty="0"/>
          </a:p>
        </p:txBody>
      </p:sp>
      <p:sp>
        <p:nvSpPr>
          <p:cNvPr id="4" name="Slide Number Placeholder 3"/>
          <p:cNvSpPr>
            <a:spLocks noGrp="1"/>
          </p:cNvSpPr>
          <p:nvPr>
            <p:ph type="sldNum" sz="quarter" idx="5"/>
          </p:nvPr>
        </p:nvSpPr>
        <p:spPr/>
        <p:txBody>
          <a:bodyPr/>
          <a:lstStyle/>
          <a:p>
            <a:fld id="{189AEF13-3D45-A448-B99A-FDE89A24082E}" type="slidenum">
              <a:rPr lang="en-US" smtClean="0"/>
              <a:t>9</a:t>
            </a:fld>
            <a:endParaRPr lang="en-US"/>
          </a:p>
        </p:txBody>
      </p:sp>
    </p:spTree>
    <p:extLst>
      <p:ext uri="{BB962C8B-B14F-4D97-AF65-F5344CB8AC3E}">
        <p14:creationId xmlns:p14="http://schemas.microsoft.com/office/powerpoint/2010/main" val="2439772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Yoga, several breathing techniques helps with sleep, </a:t>
            </a:r>
            <a:r>
              <a:rPr lang="en-US" dirty="0" err="1"/>
              <a:t>insomnia,Vagus</a:t>
            </a:r>
            <a:r>
              <a:rPr lang="en-US" dirty="0"/>
              <a:t> Nerve. When the </a:t>
            </a:r>
            <a:r>
              <a:rPr lang="en-US" dirty="0" err="1"/>
              <a:t>vagus</a:t>
            </a:r>
            <a:r>
              <a:rPr lang="en-US" dirty="0"/>
              <a:t> nerve is stimulated t by slow breathing his calmness pervades the body, slow heart rate , lowers blood </a:t>
            </a:r>
            <a:r>
              <a:rPr lang="en-US" dirty="0" err="1"/>
              <a:t>pressure,Neurological</a:t>
            </a:r>
            <a:r>
              <a:rPr lang="en-US" dirty="0"/>
              <a:t> and </a:t>
            </a:r>
            <a:r>
              <a:rPr lang="en-US" dirty="0" err="1"/>
              <a:t>phychiological</a:t>
            </a:r>
            <a:r>
              <a:rPr lang="en-US" dirty="0"/>
              <a:t> mechanisms</a:t>
            </a:r>
          </a:p>
        </p:txBody>
      </p:sp>
      <p:sp>
        <p:nvSpPr>
          <p:cNvPr id="4" name="Slide Number Placeholder 3"/>
          <p:cNvSpPr>
            <a:spLocks noGrp="1"/>
          </p:cNvSpPr>
          <p:nvPr>
            <p:ph type="sldNum" sz="quarter" idx="5"/>
          </p:nvPr>
        </p:nvSpPr>
        <p:spPr/>
        <p:txBody>
          <a:bodyPr/>
          <a:lstStyle/>
          <a:p>
            <a:fld id="{189AEF13-3D45-A448-B99A-FDE89A24082E}" type="slidenum">
              <a:rPr lang="en-US" smtClean="0"/>
              <a:t>10</a:t>
            </a:fld>
            <a:endParaRPr lang="en-US"/>
          </a:p>
        </p:txBody>
      </p:sp>
    </p:spTree>
    <p:extLst>
      <p:ext uri="{BB962C8B-B14F-4D97-AF65-F5344CB8AC3E}">
        <p14:creationId xmlns:p14="http://schemas.microsoft.com/office/powerpoint/2010/main" val="565282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Equivalent to a CPAP . CPAP provides </a:t>
            </a:r>
            <a:r>
              <a:rPr lang="en-US" dirty="0" err="1"/>
              <a:t>data..performance</a:t>
            </a:r>
            <a:r>
              <a:rPr lang="en-US" dirty="0"/>
              <a:t> of the machine and the pts compliance. Have the </a:t>
            </a:r>
            <a:r>
              <a:rPr lang="en-US" dirty="0" err="1"/>
              <a:t>pt</a:t>
            </a:r>
            <a:r>
              <a:rPr lang="en-US" dirty="0"/>
              <a:t> get a wearable…</a:t>
            </a:r>
            <a:r>
              <a:rPr lang="en-US" dirty="0" err="1"/>
              <a:t>compliantry</a:t>
            </a:r>
            <a:r>
              <a:rPr lang="en-US" dirty="0"/>
              <a:t> reports wearable device</a:t>
            </a:r>
          </a:p>
        </p:txBody>
      </p:sp>
      <p:sp>
        <p:nvSpPr>
          <p:cNvPr id="4" name="Slide Number Placeholder 3"/>
          <p:cNvSpPr>
            <a:spLocks noGrp="1"/>
          </p:cNvSpPr>
          <p:nvPr>
            <p:ph type="sldNum" sz="quarter" idx="5"/>
          </p:nvPr>
        </p:nvSpPr>
        <p:spPr/>
        <p:txBody>
          <a:bodyPr/>
          <a:lstStyle/>
          <a:p>
            <a:fld id="{189AEF13-3D45-A448-B99A-FDE89A24082E}" type="slidenum">
              <a:rPr lang="en-US" smtClean="0"/>
              <a:t>12</a:t>
            </a:fld>
            <a:endParaRPr lang="en-US"/>
          </a:p>
        </p:txBody>
      </p:sp>
    </p:spTree>
    <p:extLst>
      <p:ext uri="{BB962C8B-B14F-4D97-AF65-F5344CB8AC3E}">
        <p14:creationId xmlns:p14="http://schemas.microsoft.com/office/powerpoint/2010/main" val="314817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7/14/21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81663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7/14/21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53066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7/14/21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9323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DD82B9-B8EE-4375-B6FF-88FA6ABB15D9}" type="datetime1">
              <a:rPr lang="en-US" smtClean="0"/>
              <a:t>7/14/21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4693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2497495-0637-405E-AE64-5CC7506D51F5}" type="datetime1">
              <a:rPr lang="en-US" smtClean="0"/>
              <a:t>7/14/21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8781764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BFFD690-9426-415D-8B65-26881E07B2D4}" type="datetime1">
              <a:rPr lang="en-US" smtClean="0"/>
              <a:t>7/14/21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56283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D291B17-9318-49DB-B28B-6E5994AE9581}" type="datetime1">
              <a:rPr lang="en-US" smtClean="0"/>
              <a:t>7/14/21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92817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7/14/21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706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7/14/21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31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884F1-FFEA-405F-9602-3DCA865EDA4E}" type="datetime1">
              <a:rPr lang="en-US" smtClean="0"/>
              <a:t>7/14/21</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56445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7E18DB4A-8810-4A10-AD5C-D5E2C667F5B3}" type="datetime1">
              <a:rPr lang="en-US" smtClean="0"/>
              <a:t>7/14/21</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7545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D291B17-9318-49DB-B28B-6E5994AE9581}" type="datetime1">
              <a:rPr lang="en-US" smtClean="0"/>
              <a:t>7/14/21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67186284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Drmericle.mericledentistry@gmail.com" TargetMode="External"/><Relationship Id="rId2" Type="http://schemas.openxmlformats.org/officeDocument/2006/relationships/image" Target="../media/image23.tiff"/><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acc.org/latest-in-cardiology/ten-points"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6454A-AA29-1046-9E9E-487051741B38}"/>
              </a:ext>
            </a:extLst>
          </p:cNvPr>
          <p:cNvSpPr>
            <a:spLocks noGrp="1"/>
          </p:cNvSpPr>
          <p:nvPr>
            <p:ph type="ctrTitle"/>
          </p:nvPr>
        </p:nvSpPr>
        <p:spPr>
          <a:xfrm>
            <a:off x="1262729" y="1289303"/>
            <a:ext cx="9638443" cy="3339303"/>
          </a:xfrm>
          <a:ln>
            <a:noFill/>
          </a:ln>
        </p:spPr>
        <p:txBody>
          <a:bodyPr>
            <a:normAutofit fontScale="90000"/>
          </a:bodyPr>
          <a:lstStyle/>
          <a:p>
            <a:r>
              <a:rPr lang="en-US" sz="5000" dirty="0"/>
              <a:t>MANAGING THE </a:t>
            </a:r>
            <a:br>
              <a:rPr lang="en-US" sz="5000" dirty="0"/>
            </a:br>
            <a:r>
              <a:rPr lang="en-US" sz="5000" dirty="0"/>
              <a:t>SLEEP BREATHING DISORDER</a:t>
            </a:r>
            <a:br>
              <a:rPr lang="en-US" sz="5000" dirty="0"/>
            </a:br>
            <a:r>
              <a:rPr lang="en-US" sz="5000" dirty="0"/>
              <a:t>PATIENT</a:t>
            </a:r>
            <a:br>
              <a:rPr lang="en-US" sz="5000" dirty="0"/>
            </a:br>
            <a:r>
              <a:rPr lang="en-US" sz="5000" dirty="0"/>
              <a:t>(SBD)</a:t>
            </a:r>
            <a:br>
              <a:rPr lang="en-US" sz="5000" dirty="0"/>
            </a:br>
            <a:r>
              <a:rPr lang="en-US" sz="2700" b="1" dirty="0"/>
              <a:t>BEFORE, DURING, AND Follow up</a:t>
            </a:r>
          </a:p>
        </p:txBody>
      </p:sp>
      <p:sp>
        <p:nvSpPr>
          <p:cNvPr id="6" name="Subtitle 5">
            <a:extLst>
              <a:ext uri="{FF2B5EF4-FFF2-40B4-BE49-F238E27FC236}">
                <a16:creationId xmlns:a16="http://schemas.microsoft.com/office/drawing/2014/main" id="{3F885A36-70FC-C84B-AFE8-09FDE84389ED}"/>
              </a:ext>
            </a:extLst>
          </p:cNvPr>
          <p:cNvSpPr>
            <a:spLocks noGrp="1"/>
          </p:cNvSpPr>
          <p:nvPr>
            <p:ph type="subTitle" idx="1"/>
          </p:nvPr>
        </p:nvSpPr>
        <p:spPr>
          <a:xfrm>
            <a:off x="1262729" y="5499895"/>
            <a:ext cx="9638443" cy="484633"/>
          </a:xfrm>
        </p:spPr>
        <p:txBody>
          <a:bodyPr>
            <a:noAutofit/>
          </a:bodyPr>
          <a:lstStyle/>
          <a:p>
            <a:r>
              <a:rPr lang="en-US" sz="2800" dirty="0"/>
              <a:t>DR. SUZANNE MERICLE</a:t>
            </a:r>
          </a:p>
        </p:txBody>
      </p:sp>
    </p:spTree>
    <p:extLst>
      <p:ext uri="{BB962C8B-B14F-4D97-AF65-F5344CB8AC3E}">
        <p14:creationId xmlns:p14="http://schemas.microsoft.com/office/powerpoint/2010/main" val="2122864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85E55B-8628-9342-A566-BF391D1B8F47}"/>
              </a:ext>
            </a:extLst>
          </p:cNvPr>
          <p:cNvSpPr>
            <a:spLocks noGrp="1"/>
          </p:cNvSpPr>
          <p:nvPr>
            <p:ph type="title"/>
          </p:nvPr>
        </p:nvSpPr>
        <p:spPr>
          <a:xfrm>
            <a:off x="7720168" y="1586484"/>
            <a:ext cx="3685032" cy="3685032"/>
          </a:xfrm>
          <a:prstGeom prst="ellipse">
            <a:avLst/>
          </a:prstGeom>
          <a:solidFill>
            <a:schemeClr val="accent2"/>
          </a:solidFill>
          <a:ln>
            <a:noFill/>
          </a:ln>
        </p:spPr>
        <p:txBody>
          <a:bodyPr vert="horz" lIns="182880" tIns="182880" rIns="182880" bIns="182880" rtlCol="0" anchor="ctr">
            <a:normAutofit/>
          </a:bodyPr>
          <a:lstStyle/>
          <a:p>
            <a:r>
              <a:rPr lang="en-US" sz="2600">
                <a:solidFill>
                  <a:srgbClr val="FFFFFF"/>
                </a:solidFill>
              </a:rPr>
              <a:t>We enter the World Inhaling…</a:t>
            </a:r>
            <a:br>
              <a:rPr lang="en-US" sz="2600">
                <a:solidFill>
                  <a:srgbClr val="FFFFFF"/>
                </a:solidFill>
              </a:rPr>
            </a:br>
            <a:r>
              <a:rPr lang="en-US" sz="2600">
                <a:solidFill>
                  <a:srgbClr val="FFFFFF"/>
                </a:solidFill>
              </a:rPr>
              <a:t>We leave the world Exhaling…</a:t>
            </a:r>
          </a:p>
        </p:txBody>
      </p:sp>
      <p:sp>
        <p:nvSpPr>
          <p:cNvPr id="6" name="Text Placeholder 5">
            <a:extLst>
              <a:ext uri="{FF2B5EF4-FFF2-40B4-BE49-F238E27FC236}">
                <a16:creationId xmlns:a16="http://schemas.microsoft.com/office/drawing/2014/main" id="{315F5FE7-3348-6D45-87A1-7313BCFF0F43}"/>
              </a:ext>
            </a:extLst>
          </p:cNvPr>
          <p:cNvSpPr>
            <a:spLocks noGrp="1"/>
          </p:cNvSpPr>
          <p:nvPr>
            <p:ph type="body" sz="half" idx="2"/>
          </p:nvPr>
        </p:nvSpPr>
        <p:spPr>
          <a:xfrm>
            <a:off x="1316984" y="1283546"/>
            <a:ext cx="5715917" cy="3914063"/>
          </a:xfrm>
        </p:spPr>
        <p:txBody>
          <a:bodyPr vert="horz" lIns="91440" tIns="45720" rIns="91440" bIns="45720" rtlCol="0" anchor="ctr">
            <a:normAutofit/>
          </a:bodyPr>
          <a:lstStyle/>
          <a:p>
            <a:pPr algn="l"/>
            <a:r>
              <a:rPr lang="en-US" sz="2400" dirty="0">
                <a:solidFill>
                  <a:srgbClr val="404040"/>
                </a:solidFill>
              </a:rPr>
              <a:t>BETTER BREATHING = BETTER HEALTH</a:t>
            </a:r>
          </a:p>
          <a:p>
            <a:pPr indent="-228600" algn="l">
              <a:buFont typeface="Arial" panose="020B0604020202020204" pitchFamily="34" charset="0"/>
              <a:buChar char="•"/>
            </a:pPr>
            <a:endParaRPr lang="en-US" dirty="0">
              <a:solidFill>
                <a:srgbClr val="404040"/>
              </a:solidFill>
            </a:endParaRPr>
          </a:p>
          <a:p>
            <a:pPr indent="-228600" algn="l">
              <a:buFont typeface="Arial" panose="020B0604020202020204" pitchFamily="34" charset="0"/>
              <a:buChar char="•"/>
            </a:pPr>
            <a:r>
              <a:rPr lang="en-US" sz="2000" dirty="0">
                <a:solidFill>
                  <a:srgbClr val="404040"/>
                </a:solidFill>
              </a:rPr>
              <a:t>Educate patients on breathing techniques</a:t>
            </a:r>
          </a:p>
          <a:p>
            <a:pPr indent="-228600" algn="l">
              <a:buFont typeface="Arial" panose="020B0604020202020204" pitchFamily="34" charset="0"/>
              <a:buChar char="•"/>
            </a:pPr>
            <a:r>
              <a:rPr lang="en-US" sz="2000" dirty="0">
                <a:solidFill>
                  <a:srgbClr val="404040"/>
                </a:solidFill>
              </a:rPr>
              <a:t>Nasal breathing is better </a:t>
            </a:r>
          </a:p>
          <a:p>
            <a:pPr marL="285750" indent="-285750" algn="l">
              <a:buFont typeface="Arial" panose="020B0604020202020204" pitchFamily="34" charset="0"/>
              <a:buChar char="•"/>
            </a:pPr>
            <a:r>
              <a:rPr lang="en-US" sz="2000" dirty="0">
                <a:solidFill>
                  <a:srgbClr val="404040"/>
                </a:solidFill>
              </a:rPr>
              <a:t>Stimulate the Parasympathetic Nerve System (Vagus Nerve)</a:t>
            </a:r>
          </a:p>
          <a:p>
            <a:pPr marL="285750" indent="-285750" algn="l">
              <a:buFont typeface="Arial" panose="020B0604020202020204" pitchFamily="34" charset="0"/>
              <a:buChar char="•"/>
            </a:pPr>
            <a:r>
              <a:rPr lang="en-US" sz="2000" dirty="0">
                <a:solidFill>
                  <a:srgbClr val="404040"/>
                </a:solidFill>
              </a:rPr>
              <a:t>Psychological Factors</a:t>
            </a:r>
          </a:p>
          <a:p>
            <a:pPr marL="285750" indent="-285750" algn="l">
              <a:buFont typeface="Arial" panose="020B0604020202020204" pitchFamily="34" charset="0"/>
              <a:buChar char="•"/>
            </a:pPr>
            <a:endParaRPr lang="en-US" dirty="0">
              <a:solidFill>
                <a:srgbClr val="404040"/>
              </a:solidFill>
            </a:endParaRPr>
          </a:p>
          <a:p>
            <a:pPr indent="-228600" algn="l">
              <a:buFont typeface="Arial" panose="020B0604020202020204" pitchFamily="34" charset="0"/>
              <a:buChar char="•"/>
            </a:pPr>
            <a:endParaRPr lang="en-US" dirty="0">
              <a:solidFill>
                <a:srgbClr val="404040"/>
              </a:solidFill>
            </a:endParaRPr>
          </a:p>
          <a:p>
            <a:pPr indent="-228600" algn="l">
              <a:buFont typeface="Arial" panose="020B0604020202020204" pitchFamily="34" charset="0"/>
              <a:buChar char="•"/>
            </a:pPr>
            <a:endParaRPr lang="en-US" dirty="0">
              <a:solidFill>
                <a:srgbClr val="404040"/>
              </a:solidFill>
            </a:endParaRPr>
          </a:p>
        </p:txBody>
      </p:sp>
      <p:sp>
        <p:nvSpPr>
          <p:cNvPr id="7" name="TextBox 6">
            <a:extLst>
              <a:ext uri="{FF2B5EF4-FFF2-40B4-BE49-F238E27FC236}">
                <a16:creationId xmlns:a16="http://schemas.microsoft.com/office/drawing/2014/main" id="{D9ADC313-3E9D-1E46-A722-74660EF34A8D}"/>
              </a:ext>
            </a:extLst>
          </p:cNvPr>
          <p:cNvSpPr txBox="1"/>
          <p:nvPr/>
        </p:nvSpPr>
        <p:spPr>
          <a:xfrm>
            <a:off x="1085850" y="6486525"/>
            <a:ext cx="5737468" cy="261610"/>
          </a:xfrm>
          <a:prstGeom prst="rect">
            <a:avLst/>
          </a:prstGeom>
          <a:noFill/>
        </p:spPr>
        <p:txBody>
          <a:bodyPr wrap="none" rtlCol="0">
            <a:spAutoFit/>
          </a:bodyPr>
          <a:lstStyle/>
          <a:p>
            <a:r>
              <a:rPr lang="en-US" sz="1100" dirty="0"/>
              <a:t>Andre, </a:t>
            </a:r>
            <a:r>
              <a:rPr lang="en-US" sz="1100" dirty="0" err="1"/>
              <a:t>Christiopher,et</a:t>
            </a:r>
            <a:r>
              <a:rPr lang="en-US" sz="1100" dirty="0"/>
              <a:t> </a:t>
            </a:r>
            <a:r>
              <a:rPr lang="en-US" sz="1100" dirty="0" err="1"/>
              <a:t>al,ProperBreathing</a:t>
            </a:r>
            <a:r>
              <a:rPr lang="en-US" sz="1100" dirty="0"/>
              <a:t> Brings Better Health, Wellness, 1-16, 2019, January 15</a:t>
            </a:r>
          </a:p>
        </p:txBody>
      </p:sp>
    </p:spTree>
    <p:extLst>
      <p:ext uri="{BB962C8B-B14F-4D97-AF65-F5344CB8AC3E}">
        <p14:creationId xmlns:p14="http://schemas.microsoft.com/office/powerpoint/2010/main" val="7357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D0DD-AE08-7E42-9FE5-D37245EACC2A}"/>
              </a:ext>
            </a:extLst>
          </p:cNvPr>
          <p:cNvSpPr>
            <a:spLocks noGrp="1"/>
          </p:cNvSpPr>
          <p:nvPr>
            <p:ph type="title"/>
          </p:nvPr>
        </p:nvSpPr>
        <p:spPr>
          <a:xfrm>
            <a:off x="829781" y="442913"/>
            <a:ext cx="3698803" cy="2657475"/>
          </a:xfrm>
          <a:noFill/>
          <a:ln>
            <a:solidFill>
              <a:schemeClr val="tx1"/>
            </a:solidFill>
          </a:ln>
        </p:spPr>
        <p:txBody>
          <a:bodyPr>
            <a:normAutofit/>
          </a:bodyPr>
          <a:lstStyle/>
          <a:p>
            <a:r>
              <a:rPr lang="en-US" dirty="0">
                <a:solidFill>
                  <a:schemeClr val="tx1"/>
                </a:solidFill>
              </a:rPr>
              <a:t>REIMBURSEMENT</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81AD11-FE4D-E640-8245-9DFC9F672F86}"/>
              </a:ext>
            </a:extLst>
          </p:cNvPr>
          <p:cNvSpPr>
            <a:spLocks noGrp="1"/>
          </p:cNvSpPr>
          <p:nvPr>
            <p:ph idx="1"/>
          </p:nvPr>
        </p:nvSpPr>
        <p:spPr>
          <a:xfrm>
            <a:off x="6096000" y="227203"/>
            <a:ext cx="5408696" cy="6099620"/>
          </a:xfrm>
        </p:spPr>
        <p:txBody>
          <a:bodyPr anchor="ctr">
            <a:normAutofit/>
          </a:bodyPr>
          <a:lstStyle/>
          <a:p>
            <a:r>
              <a:rPr lang="en-US" dirty="0">
                <a:solidFill>
                  <a:schemeClr val="bg1"/>
                </a:solidFill>
              </a:rPr>
              <a:t>CPAP compliance is noted : 4 hours/for four nights/week 'Minimum of 21 nights in a 30-day period”</a:t>
            </a:r>
          </a:p>
          <a:p>
            <a:endParaRPr lang="en-US" dirty="0">
              <a:solidFill>
                <a:schemeClr val="bg1"/>
              </a:solidFill>
            </a:endParaRPr>
          </a:p>
          <a:p>
            <a:r>
              <a:rPr lang="en-US" dirty="0">
                <a:solidFill>
                  <a:schemeClr val="bg1"/>
                </a:solidFill>
              </a:rPr>
              <a:t>This is the requirement set by Medicare</a:t>
            </a:r>
          </a:p>
          <a:p>
            <a:endParaRPr lang="en-US" dirty="0">
              <a:solidFill>
                <a:schemeClr val="bg1"/>
              </a:solidFill>
            </a:endParaRPr>
          </a:p>
          <a:p>
            <a:r>
              <a:rPr lang="en-US" dirty="0">
                <a:solidFill>
                  <a:schemeClr val="bg1"/>
                </a:solidFill>
              </a:rPr>
              <a:t>Oral Appliances – Compliance is high</a:t>
            </a:r>
          </a:p>
          <a:p>
            <a:pPr marL="0" indent="0">
              <a:buNone/>
            </a:pPr>
            <a:endParaRPr lang="en-US" dirty="0">
              <a:solidFill>
                <a:schemeClr val="bg1"/>
              </a:solidFill>
            </a:endParaRPr>
          </a:p>
        </p:txBody>
      </p:sp>
      <p:sp>
        <p:nvSpPr>
          <p:cNvPr id="4" name="TextBox 3">
            <a:extLst>
              <a:ext uri="{FF2B5EF4-FFF2-40B4-BE49-F238E27FC236}">
                <a16:creationId xmlns:a16="http://schemas.microsoft.com/office/drawing/2014/main" id="{C767FE17-719C-354D-8DC6-A6422515FA2D}"/>
              </a:ext>
            </a:extLst>
          </p:cNvPr>
          <p:cNvSpPr txBox="1"/>
          <p:nvPr/>
        </p:nvSpPr>
        <p:spPr>
          <a:xfrm>
            <a:off x="1751684" y="5243514"/>
            <a:ext cx="2412840" cy="584775"/>
          </a:xfrm>
          <a:prstGeom prst="rect">
            <a:avLst/>
          </a:prstGeom>
          <a:noFill/>
        </p:spPr>
        <p:txBody>
          <a:bodyPr wrap="none" rtlCol="0">
            <a:spAutoFit/>
          </a:bodyPr>
          <a:lstStyle/>
          <a:p>
            <a:r>
              <a:rPr lang="en-US" sz="3200" dirty="0"/>
              <a:t>GUIDELINES</a:t>
            </a:r>
          </a:p>
        </p:txBody>
      </p:sp>
      <p:pic>
        <p:nvPicPr>
          <p:cNvPr id="8194" name="Picture 2" descr="Enrollment in Medicare » New Jersey Education Association">
            <a:extLst>
              <a:ext uri="{FF2B5EF4-FFF2-40B4-BE49-F238E27FC236}">
                <a16:creationId xmlns:a16="http://schemas.microsoft.com/office/drawing/2014/main" id="{C24CCAD6-29A2-234E-97B4-8D7069ACE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672012"/>
            <a:ext cx="5188731" cy="195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4665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CAA3E-BF7B-ED47-8F88-5D217F3BAF15}"/>
              </a:ext>
            </a:extLst>
          </p:cNvPr>
          <p:cNvSpPr>
            <a:spLocks noGrp="1"/>
          </p:cNvSpPr>
          <p:nvPr>
            <p:ph type="title"/>
          </p:nvPr>
        </p:nvSpPr>
        <p:spPr>
          <a:xfrm>
            <a:off x="804672" y="1340036"/>
            <a:ext cx="4486656" cy="2045289"/>
          </a:xfrm>
        </p:spPr>
        <p:txBody>
          <a:bodyPr>
            <a:normAutofit/>
          </a:bodyPr>
          <a:lstStyle/>
          <a:p>
            <a:r>
              <a:rPr lang="en-US" sz="3200" dirty="0">
                <a:solidFill>
                  <a:srgbClr val="0070C0"/>
                </a:solidFill>
              </a:rPr>
              <a:t>COMPLIANCE</a:t>
            </a:r>
          </a:p>
        </p:txBody>
      </p:sp>
      <p:sp>
        <p:nvSpPr>
          <p:cNvPr id="5" name="Content Placeholder 4">
            <a:extLst>
              <a:ext uri="{FF2B5EF4-FFF2-40B4-BE49-F238E27FC236}">
                <a16:creationId xmlns:a16="http://schemas.microsoft.com/office/drawing/2014/main" id="{7FEB9963-B6CD-5A4D-8009-E6732D83632E}"/>
              </a:ext>
            </a:extLst>
          </p:cNvPr>
          <p:cNvSpPr>
            <a:spLocks noGrp="1"/>
          </p:cNvSpPr>
          <p:nvPr>
            <p:ph idx="1"/>
          </p:nvPr>
        </p:nvSpPr>
        <p:spPr>
          <a:xfrm>
            <a:off x="6218396" y="3385325"/>
            <a:ext cx="5851208" cy="2014600"/>
          </a:xfrm>
        </p:spPr>
        <p:txBody>
          <a:bodyPr>
            <a:normAutofit/>
          </a:bodyPr>
          <a:lstStyle/>
          <a:p>
            <a:r>
              <a:rPr lang="en-US" sz="2000" dirty="0">
                <a:solidFill>
                  <a:srgbClr val="0070C0"/>
                </a:solidFill>
              </a:rPr>
              <a:t>Equivalent to a CPAP</a:t>
            </a:r>
          </a:p>
          <a:p>
            <a:r>
              <a:rPr lang="en-US" sz="2000" dirty="0">
                <a:solidFill>
                  <a:srgbClr val="0070C0"/>
                </a:solidFill>
              </a:rPr>
              <a:t>Wearable</a:t>
            </a:r>
          </a:p>
          <a:p>
            <a:r>
              <a:rPr lang="en-US" sz="2000" dirty="0">
                <a:solidFill>
                  <a:srgbClr val="0070C0"/>
                </a:solidFill>
              </a:rPr>
              <a:t>What is the prescribed number of hours?</a:t>
            </a:r>
          </a:p>
          <a:p>
            <a:endParaRPr lang="en-US" dirty="0"/>
          </a:p>
        </p:txBody>
      </p:sp>
      <p:sp>
        <p:nvSpPr>
          <p:cNvPr id="6" name="Text Placeholder 5">
            <a:extLst>
              <a:ext uri="{FF2B5EF4-FFF2-40B4-BE49-F238E27FC236}">
                <a16:creationId xmlns:a16="http://schemas.microsoft.com/office/drawing/2014/main" id="{EBE81461-24A4-C14E-A860-FCAA1821A88D}"/>
              </a:ext>
            </a:extLst>
          </p:cNvPr>
          <p:cNvSpPr>
            <a:spLocks noGrp="1"/>
          </p:cNvSpPr>
          <p:nvPr>
            <p:ph type="body" sz="half" idx="2"/>
          </p:nvPr>
        </p:nvSpPr>
        <p:spPr/>
        <p:txBody>
          <a:bodyPr/>
          <a:lstStyle/>
          <a:p>
            <a:endParaRPr lang="en-US" dirty="0"/>
          </a:p>
          <a:p>
            <a:endParaRPr lang="en-US" dirty="0"/>
          </a:p>
          <a:p>
            <a:r>
              <a:rPr lang="en-US" sz="2400" dirty="0"/>
              <a:t>HOW IS IT MEASURED</a:t>
            </a:r>
          </a:p>
          <a:p>
            <a:r>
              <a:rPr lang="en-US" sz="2400" dirty="0"/>
              <a:t>for </a:t>
            </a:r>
          </a:p>
          <a:p>
            <a:r>
              <a:rPr lang="en-US" sz="2400" dirty="0"/>
              <a:t>OSA?</a:t>
            </a:r>
          </a:p>
        </p:txBody>
      </p:sp>
      <p:sp>
        <p:nvSpPr>
          <p:cNvPr id="7" name="TextBox 6">
            <a:extLst>
              <a:ext uri="{FF2B5EF4-FFF2-40B4-BE49-F238E27FC236}">
                <a16:creationId xmlns:a16="http://schemas.microsoft.com/office/drawing/2014/main" id="{2CBB8B66-8904-1E45-AF6F-9C24DD0790EE}"/>
              </a:ext>
            </a:extLst>
          </p:cNvPr>
          <p:cNvSpPr txBox="1"/>
          <p:nvPr/>
        </p:nvSpPr>
        <p:spPr>
          <a:xfrm>
            <a:off x="6284857" y="5005290"/>
            <a:ext cx="5718286" cy="1477328"/>
          </a:xfrm>
          <a:prstGeom prst="rect">
            <a:avLst/>
          </a:prstGeom>
          <a:noFill/>
        </p:spPr>
        <p:txBody>
          <a:bodyPr wrap="square" rtlCol="0">
            <a:spAutoFit/>
          </a:bodyPr>
          <a:lstStyle/>
          <a:p>
            <a:r>
              <a:rPr lang="en-US" dirty="0"/>
              <a:t>The DEFINTION of Compliance for a CPAP has been</a:t>
            </a:r>
          </a:p>
          <a:p>
            <a:r>
              <a:rPr lang="en-US" dirty="0"/>
              <a:t>‘a minimum of four hours of use per night and a </a:t>
            </a:r>
          </a:p>
          <a:p>
            <a:r>
              <a:rPr lang="en-US" dirty="0"/>
              <a:t>Minimum of 21 nights in a 30 day period”</a:t>
            </a:r>
          </a:p>
          <a:p>
            <a:endParaRPr lang="en-US" dirty="0"/>
          </a:p>
          <a:p>
            <a:endParaRPr lang="en-US" dirty="0"/>
          </a:p>
        </p:txBody>
      </p:sp>
      <p:pic>
        <p:nvPicPr>
          <p:cNvPr id="9" name="Picture 8" descr="Close-up of a person's mouth&#10;&#10;Description automatically generated with medium confidence">
            <a:extLst>
              <a:ext uri="{FF2B5EF4-FFF2-40B4-BE49-F238E27FC236}">
                <a16:creationId xmlns:a16="http://schemas.microsoft.com/office/drawing/2014/main" id="{5C7A6089-548C-F94B-BE14-438A347DCCEA}"/>
              </a:ext>
            </a:extLst>
          </p:cNvPr>
          <p:cNvPicPr>
            <a:picLocks noChangeAspect="1"/>
          </p:cNvPicPr>
          <p:nvPr/>
        </p:nvPicPr>
        <p:blipFill>
          <a:blip r:embed="rId3"/>
          <a:stretch>
            <a:fillRect/>
          </a:stretch>
        </p:blipFill>
        <p:spPr>
          <a:xfrm>
            <a:off x="7600950" y="801419"/>
            <a:ext cx="3095574" cy="2045290"/>
          </a:xfrm>
          <a:prstGeom prst="rect">
            <a:avLst/>
          </a:prstGeom>
        </p:spPr>
      </p:pic>
    </p:spTree>
    <p:extLst>
      <p:ext uri="{BB962C8B-B14F-4D97-AF65-F5344CB8AC3E}">
        <p14:creationId xmlns:p14="http://schemas.microsoft.com/office/powerpoint/2010/main" val="2157540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020698-9AA7-D444-BA93-C1C60D0B781C}"/>
              </a:ext>
            </a:extLst>
          </p:cNvPr>
          <p:cNvSpPr>
            <a:spLocks noGrp="1"/>
          </p:cNvSpPr>
          <p:nvPr>
            <p:ph type="title"/>
          </p:nvPr>
        </p:nvSpPr>
        <p:spPr>
          <a:xfrm>
            <a:off x="2231136" y="467418"/>
            <a:ext cx="7729728" cy="1188720"/>
          </a:xfrm>
          <a:prstGeom prst="ellipse">
            <a:avLst/>
          </a:prstGeom>
          <a:solidFill>
            <a:schemeClr val="bg1"/>
          </a:solidFill>
        </p:spPr>
        <p:txBody>
          <a:bodyPr>
            <a:noAutofit/>
          </a:bodyPr>
          <a:lstStyle/>
          <a:p>
            <a:r>
              <a:rPr lang="en-US" dirty="0"/>
              <a:t>DIFFERENT PATIENTS</a:t>
            </a:r>
            <a:br>
              <a:rPr lang="en-US" dirty="0"/>
            </a:br>
            <a:r>
              <a:rPr lang="en-US" dirty="0"/>
              <a:t>DIFFERENT APPLIANCES</a:t>
            </a:r>
          </a:p>
        </p:txBody>
      </p:sp>
      <p:sp>
        <p:nvSpPr>
          <p:cNvPr id="3" name="Content Placeholder 2">
            <a:extLst>
              <a:ext uri="{FF2B5EF4-FFF2-40B4-BE49-F238E27FC236}">
                <a16:creationId xmlns:a16="http://schemas.microsoft.com/office/drawing/2014/main" id="{52753A8E-503F-FC4B-BC0E-00F7B7307DD3}"/>
              </a:ext>
            </a:extLst>
          </p:cNvPr>
          <p:cNvSpPr>
            <a:spLocks noGrp="1"/>
          </p:cNvSpPr>
          <p:nvPr>
            <p:ph idx="1"/>
          </p:nvPr>
        </p:nvSpPr>
        <p:spPr>
          <a:xfrm>
            <a:off x="1706426" y="2230395"/>
            <a:ext cx="6444606" cy="3403953"/>
          </a:xfrm>
        </p:spPr>
        <p:txBody>
          <a:bodyPr>
            <a:normAutofit fontScale="55000" lnSpcReduction="20000"/>
          </a:bodyPr>
          <a:lstStyle/>
          <a:p>
            <a:r>
              <a:rPr lang="en-US" sz="2900" dirty="0">
                <a:solidFill>
                  <a:schemeClr val="tx1"/>
                </a:solidFill>
              </a:rPr>
              <a:t>Dentists should be familiar with all types of Appliances</a:t>
            </a:r>
          </a:p>
          <a:p>
            <a:r>
              <a:rPr lang="en-US" sz="2900" dirty="0">
                <a:solidFill>
                  <a:schemeClr val="tx1"/>
                </a:solidFill>
              </a:rPr>
              <a:t>Complete Oral  and Dental Anatomy Exam: Soft tissue and Hard tissue</a:t>
            </a:r>
          </a:p>
          <a:p>
            <a:r>
              <a:rPr lang="en-US" sz="2900" dirty="0">
                <a:solidFill>
                  <a:schemeClr val="tx1"/>
                </a:solidFill>
              </a:rPr>
              <a:t>Listen to patient</a:t>
            </a:r>
          </a:p>
          <a:p>
            <a:r>
              <a:rPr lang="en-US" sz="2900" dirty="0">
                <a:solidFill>
                  <a:schemeClr val="tx1"/>
                </a:solidFill>
              </a:rPr>
              <a:t>Patient's ability to titrate appliance</a:t>
            </a:r>
          </a:p>
          <a:p>
            <a:r>
              <a:rPr lang="en-US" sz="2900" dirty="0">
                <a:solidFill>
                  <a:schemeClr val="tx1"/>
                </a:solidFill>
              </a:rPr>
              <a:t>Medical Insurance may dictate</a:t>
            </a:r>
          </a:p>
          <a:p>
            <a:pPr marL="0" indent="0" algn="ctr">
              <a:buNone/>
            </a:pPr>
            <a:r>
              <a:rPr lang="en-US" sz="3400" dirty="0">
                <a:solidFill>
                  <a:schemeClr val="tx1"/>
                </a:solidFill>
              </a:rPr>
              <a:t>Medicare Approved Appliances: </a:t>
            </a:r>
          </a:p>
          <a:p>
            <a:pPr marL="0" indent="0" algn="ctr">
              <a:buNone/>
            </a:pPr>
            <a:r>
              <a:rPr lang="en-US" sz="2200" dirty="0" err="1">
                <a:solidFill>
                  <a:schemeClr val="tx1"/>
                </a:solidFill>
              </a:rPr>
              <a:t>ProSomnus</a:t>
            </a:r>
            <a:r>
              <a:rPr lang="en-US" sz="2200" dirty="0">
                <a:solidFill>
                  <a:schemeClr val="tx1"/>
                </a:solidFill>
              </a:rPr>
              <a:t> PH Appliance (Herbst)</a:t>
            </a:r>
          </a:p>
          <a:p>
            <a:pPr marL="0" indent="0" algn="ctr">
              <a:buNone/>
            </a:pPr>
            <a:r>
              <a:rPr lang="en-US" sz="2200" dirty="0">
                <a:solidFill>
                  <a:schemeClr val="tx1"/>
                </a:solidFill>
              </a:rPr>
              <a:t>Glidewell </a:t>
            </a:r>
            <a:r>
              <a:rPr lang="en-US" sz="2200" dirty="0" err="1">
                <a:solidFill>
                  <a:schemeClr val="tx1"/>
                </a:solidFill>
              </a:rPr>
              <a:t>Oasys</a:t>
            </a:r>
            <a:r>
              <a:rPr lang="en-US" sz="2200" dirty="0">
                <a:solidFill>
                  <a:schemeClr val="tx1"/>
                </a:solidFill>
              </a:rPr>
              <a:t> Hinge Appliance(Herbst)</a:t>
            </a:r>
          </a:p>
          <a:p>
            <a:pPr marL="0" indent="0" algn="ctr">
              <a:buNone/>
            </a:pPr>
            <a:r>
              <a:rPr lang="en-US" sz="2200" dirty="0" err="1">
                <a:solidFill>
                  <a:schemeClr val="tx1"/>
                </a:solidFill>
              </a:rPr>
              <a:t>DreamTAP</a:t>
            </a:r>
            <a:endParaRPr lang="en-US" sz="2200" dirty="0">
              <a:solidFill>
                <a:schemeClr val="tx1"/>
              </a:solidFill>
            </a:endParaRPr>
          </a:p>
          <a:p>
            <a:pPr marL="0" indent="0" algn="ctr">
              <a:buNone/>
            </a:pPr>
            <a:r>
              <a:rPr lang="en-US" sz="2200" dirty="0" err="1">
                <a:solidFill>
                  <a:schemeClr val="tx1"/>
                </a:solidFill>
              </a:rPr>
              <a:t>SomnoMed</a:t>
            </a:r>
            <a:r>
              <a:rPr lang="en-US" sz="2200" dirty="0">
                <a:solidFill>
                  <a:schemeClr val="tx1"/>
                </a:solidFill>
              </a:rPr>
              <a:t> Herbst</a:t>
            </a:r>
          </a:p>
          <a:p>
            <a:pPr marL="0" indent="0" algn="ctr">
              <a:buNone/>
            </a:pPr>
            <a:r>
              <a:rPr lang="en-US" sz="2200" dirty="0">
                <a:solidFill>
                  <a:schemeClr val="tx1"/>
                </a:solidFill>
              </a:rPr>
              <a:t>Respire Herbst </a:t>
            </a:r>
          </a:p>
          <a:p>
            <a:pPr marL="0" indent="0" algn="ctr">
              <a:buNone/>
            </a:pPr>
            <a:endParaRPr lang="en-US" sz="2200" dirty="0">
              <a:solidFill>
                <a:schemeClr val="tx1"/>
              </a:solidFill>
            </a:endParaRPr>
          </a:p>
          <a:p>
            <a:pPr marL="0" indent="0" algn="ctr">
              <a:buNone/>
            </a:pPr>
            <a:endParaRPr lang="en-US" sz="2200" dirty="0">
              <a:solidFill>
                <a:schemeClr val="tx1"/>
              </a:solidFill>
            </a:endParaRPr>
          </a:p>
          <a:p>
            <a:endParaRPr lang="en-US" dirty="0">
              <a:solidFill>
                <a:srgbClr val="404040"/>
              </a:solidFill>
            </a:endParaRPr>
          </a:p>
        </p:txBody>
      </p:sp>
      <p:sp>
        <p:nvSpPr>
          <p:cNvPr id="4" name="Rectangle 4">
            <a:extLst>
              <a:ext uri="{FF2B5EF4-FFF2-40B4-BE49-F238E27FC236}">
                <a16:creationId xmlns:a16="http://schemas.microsoft.com/office/drawing/2014/main" id="{5607F2D2-AE10-3348-868E-D9E9FD8F8982}"/>
              </a:ext>
            </a:extLst>
          </p:cNvPr>
          <p:cNvSpPr>
            <a:spLocks noChangeArrowheads="1"/>
          </p:cNvSpPr>
          <p:nvPr/>
        </p:nvSpPr>
        <p:spPr bwMode="auto">
          <a:xfrm>
            <a:off x="228373" y="208528"/>
            <a:ext cx="85073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descr="A picture containing cake, white&#10;&#10;Description automatically generated">
            <a:extLst>
              <a:ext uri="{FF2B5EF4-FFF2-40B4-BE49-F238E27FC236}">
                <a16:creationId xmlns:a16="http://schemas.microsoft.com/office/drawing/2014/main" id="{304854A9-D5B8-DF46-B7F0-F22F3EEED11F}"/>
              </a:ext>
            </a:extLst>
          </p:cNvPr>
          <p:cNvPicPr>
            <a:picLocks noChangeAspect="1"/>
          </p:cNvPicPr>
          <p:nvPr/>
        </p:nvPicPr>
        <p:blipFill>
          <a:blip r:embed="rId3"/>
          <a:stretch>
            <a:fillRect/>
          </a:stretch>
        </p:blipFill>
        <p:spPr>
          <a:xfrm>
            <a:off x="6976969" y="2913207"/>
            <a:ext cx="3261618" cy="2022203"/>
          </a:xfrm>
          <a:prstGeom prst="rect">
            <a:avLst/>
          </a:prstGeom>
        </p:spPr>
      </p:pic>
    </p:spTree>
    <p:extLst>
      <p:ext uri="{BB962C8B-B14F-4D97-AF65-F5344CB8AC3E}">
        <p14:creationId xmlns:p14="http://schemas.microsoft.com/office/powerpoint/2010/main" val="44162478"/>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DF09CB-A064-504B-985A-0ED2DBF91322}"/>
              </a:ext>
            </a:extLst>
          </p:cNvPr>
          <p:cNvSpPr>
            <a:spLocks noGrp="1"/>
          </p:cNvSpPr>
          <p:nvPr>
            <p:ph type="title"/>
          </p:nvPr>
        </p:nvSpPr>
        <p:spPr>
          <a:xfrm>
            <a:off x="2231136" y="467418"/>
            <a:ext cx="7729728" cy="1188720"/>
          </a:xfrm>
          <a:solidFill>
            <a:schemeClr val="bg1"/>
          </a:solidFill>
        </p:spPr>
        <p:txBody>
          <a:bodyPr>
            <a:normAutofit/>
          </a:bodyPr>
          <a:lstStyle/>
          <a:p>
            <a:r>
              <a:rPr lang="en-US" dirty="0"/>
              <a:t>DESIGNS and Mechanisms OF APPLIANCES</a:t>
            </a:r>
          </a:p>
        </p:txBody>
      </p:sp>
      <p:sp>
        <p:nvSpPr>
          <p:cNvPr id="3" name="Content Placeholder 2">
            <a:extLst>
              <a:ext uri="{FF2B5EF4-FFF2-40B4-BE49-F238E27FC236}">
                <a16:creationId xmlns:a16="http://schemas.microsoft.com/office/drawing/2014/main" id="{5AE925E4-0F19-CE4E-9DA3-F6E0D628A1FF}"/>
              </a:ext>
            </a:extLst>
          </p:cNvPr>
          <p:cNvSpPr>
            <a:spLocks noGrp="1"/>
          </p:cNvSpPr>
          <p:nvPr>
            <p:ph idx="1"/>
          </p:nvPr>
        </p:nvSpPr>
        <p:spPr>
          <a:xfrm>
            <a:off x="1249680" y="1843590"/>
            <a:ext cx="9235894" cy="3326928"/>
          </a:xfrm>
        </p:spPr>
        <p:txBody>
          <a:bodyPr>
            <a:normAutofit/>
          </a:bodyPr>
          <a:lstStyle/>
          <a:p>
            <a:r>
              <a:rPr lang="en-US" sz="1600" dirty="0">
                <a:solidFill>
                  <a:srgbClr val="404040"/>
                </a:solidFill>
              </a:rPr>
              <a:t>Four Categories:  Attached: Midline Traction, Bilateral Compression, Bilateral Traction, Unattached: Bilateral Interlocking</a:t>
            </a:r>
          </a:p>
          <a:p>
            <a:r>
              <a:rPr lang="en-US" sz="1600" dirty="0">
                <a:solidFill>
                  <a:srgbClr val="404040"/>
                </a:solidFill>
              </a:rPr>
              <a:t>Propulsion: Traction/ Compressive Forces…Maxillary Arch is the stationary arch </a:t>
            </a:r>
          </a:p>
          <a:p>
            <a:r>
              <a:rPr lang="en-US" sz="1600" dirty="0">
                <a:solidFill>
                  <a:srgbClr val="404040"/>
                </a:solidFill>
              </a:rPr>
              <a:t> Missing teeth, Retention,  Tongue size, Gag reflex, Undercuts present, </a:t>
            </a:r>
            <a:r>
              <a:rPr lang="en-US" sz="1600" dirty="0">
                <a:solidFill>
                  <a:schemeClr val="tx1"/>
                </a:solidFill>
              </a:rPr>
              <a:t>Bruxer, Tongue habit, Short Clinical crowns, claustrophobic, tori, exostoses, mouth breather,</a:t>
            </a:r>
            <a:endParaRPr lang="en-US" sz="1600" dirty="0">
              <a:solidFill>
                <a:srgbClr val="FF0000"/>
              </a:solidFill>
            </a:endParaRPr>
          </a:p>
          <a:p>
            <a:r>
              <a:rPr lang="en-US" sz="1600" dirty="0">
                <a:solidFill>
                  <a:srgbClr val="404040"/>
                </a:solidFill>
              </a:rPr>
              <a:t>Medical Insurance dictates</a:t>
            </a:r>
          </a:p>
          <a:p>
            <a:r>
              <a:rPr lang="en-US" sz="1600" dirty="0">
                <a:solidFill>
                  <a:srgbClr val="404040"/>
                </a:solidFill>
              </a:rPr>
              <a:t>Titration methods : Dexterity and vision to adjust                                                              </a:t>
            </a:r>
          </a:p>
          <a:p>
            <a:endParaRPr lang="en-US" dirty="0">
              <a:solidFill>
                <a:srgbClr val="404040"/>
              </a:solidFill>
            </a:endParaRPr>
          </a:p>
        </p:txBody>
      </p:sp>
      <p:sp>
        <p:nvSpPr>
          <p:cNvPr id="4" name="TextBox 3">
            <a:extLst>
              <a:ext uri="{FF2B5EF4-FFF2-40B4-BE49-F238E27FC236}">
                <a16:creationId xmlns:a16="http://schemas.microsoft.com/office/drawing/2014/main" id="{EE697A1A-71B8-3949-BE4C-D65108F0AE35}"/>
              </a:ext>
            </a:extLst>
          </p:cNvPr>
          <p:cNvSpPr txBox="1"/>
          <p:nvPr/>
        </p:nvSpPr>
        <p:spPr>
          <a:xfrm>
            <a:off x="3271838" y="5173304"/>
            <a:ext cx="6636387" cy="461665"/>
          </a:xfrm>
          <a:prstGeom prst="rect">
            <a:avLst/>
          </a:prstGeom>
          <a:noFill/>
        </p:spPr>
        <p:txBody>
          <a:bodyPr wrap="square" rtlCol="0">
            <a:spAutoFit/>
          </a:bodyPr>
          <a:lstStyle/>
          <a:p>
            <a:r>
              <a:rPr lang="en-US" sz="2400" dirty="0">
                <a:solidFill>
                  <a:srgbClr val="0070C0"/>
                </a:solidFill>
              </a:rPr>
              <a:t>DESIGNS AND MECHANISMS OF APPLIANCES</a:t>
            </a:r>
          </a:p>
        </p:txBody>
      </p:sp>
    </p:spTree>
    <p:extLst>
      <p:ext uri="{BB962C8B-B14F-4D97-AF65-F5344CB8AC3E}">
        <p14:creationId xmlns:p14="http://schemas.microsoft.com/office/powerpoint/2010/main" val="395275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80A4C6-4CA7-FB43-BB64-FA9F4C5FCCE2}"/>
              </a:ext>
            </a:extLst>
          </p:cNvPr>
          <p:cNvSpPr>
            <a:spLocks noGrp="1"/>
          </p:cNvSpPr>
          <p:nvPr>
            <p:ph type="title"/>
          </p:nvPr>
        </p:nvSpPr>
        <p:spPr/>
        <p:txBody>
          <a:bodyPr>
            <a:normAutofit fontScale="90000"/>
          </a:bodyPr>
          <a:lstStyle/>
          <a:p>
            <a:r>
              <a:rPr lang="en-US" sz="2800" dirty="0"/>
              <a:t>Management Considerations</a:t>
            </a:r>
            <a:br>
              <a:rPr lang="en-US" sz="2800" dirty="0"/>
            </a:br>
            <a:r>
              <a:rPr lang="en-US" sz="2800" dirty="0"/>
              <a:t>of Side Effects</a:t>
            </a:r>
          </a:p>
        </p:txBody>
      </p:sp>
      <p:sp>
        <p:nvSpPr>
          <p:cNvPr id="5" name="Content Placeholder 4">
            <a:extLst>
              <a:ext uri="{FF2B5EF4-FFF2-40B4-BE49-F238E27FC236}">
                <a16:creationId xmlns:a16="http://schemas.microsoft.com/office/drawing/2014/main" id="{AF1DE89E-9A44-2F44-8955-DF2835D3FC50}"/>
              </a:ext>
            </a:extLst>
          </p:cNvPr>
          <p:cNvSpPr>
            <a:spLocks noGrp="1"/>
          </p:cNvSpPr>
          <p:nvPr>
            <p:ph idx="1"/>
          </p:nvPr>
        </p:nvSpPr>
        <p:spPr>
          <a:xfrm>
            <a:off x="6736080" y="342899"/>
            <a:ext cx="4815840" cy="6386513"/>
          </a:xfrm>
        </p:spPr>
        <p:txBody>
          <a:bodyPr>
            <a:normAutofit fontScale="92500" lnSpcReduction="10000"/>
          </a:bodyPr>
          <a:lstStyle/>
          <a:p>
            <a:endParaRPr lang="en-US" sz="2000" dirty="0"/>
          </a:p>
          <a:p>
            <a:r>
              <a:rPr lang="en-US" sz="2000" dirty="0"/>
              <a:t>AM Positioner/ Occlusal Guide</a:t>
            </a:r>
          </a:p>
          <a:p>
            <a:endParaRPr lang="en-US" sz="2000" dirty="0"/>
          </a:p>
          <a:p>
            <a:r>
              <a:rPr lang="en-US" sz="2000" dirty="0"/>
              <a:t>Palliative Care:  Several options; ice, heat, massage, anti inflammatory, soft diet, and rest</a:t>
            </a:r>
          </a:p>
          <a:p>
            <a:endParaRPr lang="en-US" sz="2000" dirty="0"/>
          </a:p>
          <a:p>
            <a:r>
              <a:rPr lang="en-US" sz="2000" dirty="0"/>
              <a:t>Watchful Waiting:  Diligent observing, with documentation in patient’s chart, follow up visits, resolution. Used when risks of treatment are greater than the possible benefits</a:t>
            </a:r>
          </a:p>
          <a:p>
            <a:endParaRPr lang="en-US" dirty="0"/>
          </a:p>
          <a:p>
            <a:endParaRPr lang="en-US" dirty="0"/>
          </a:p>
          <a:p>
            <a:endParaRPr lang="en-US" dirty="0"/>
          </a:p>
          <a:p>
            <a:endParaRPr lang="en-US" dirty="0"/>
          </a:p>
          <a:p>
            <a:pPr marL="0" lvl="0" indent="0">
              <a:buNone/>
            </a:pPr>
            <a:r>
              <a:rPr lang="en-US" sz="1300" dirty="0"/>
              <a:t>Journal of Dental Sleep Medicine:  Vol. 4, No. 4, 2017  </a:t>
            </a:r>
            <a:r>
              <a:rPr lang="en-US" sz="1300" b="1" dirty="0"/>
              <a:t>Management of Side Effects of Oral Appliance Therapy for Sleep-Disordered Breathing </a:t>
            </a:r>
            <a:r>
              <a:rPr lang="en-US" sz="1300" dirty="0"/>
              <a:t>Rose D. Sheats, DMD1; Thomas G. Schell, DMD2; Alan O. Blanton, DDS3; Patricia M. Braga, DDS4; B. Gail Demko, DMD5; Leslie C. Dort, DDS6; Donald Farquhar, DDS7; Sheri G. Katz, DDS8; Jean-Francois Masse, DMD9; Robert R. Rogers, DMD10; Steven C. Scherr, DDS11; David B. Schwartz, DDS12; Jamison Spencer, DMD, MS13</a:t>
            </a:r>
          </a:p>
          <a:p>
            <a:endParaRPr lang="en-US" dirty="0"/>
          </a:p>
        </p:txBody>
      </p:sp>
      <p:sp>
        <p:nvSpPr>
          <p:cNvPr id="6" name="Text Placeholder 5">
            <a:extLst>
              <a:ext uri="{FF2B5EF4-FFF2-40B4-BE49-F238E27FC236}">
                <a16:creationId xmlns:a16="http://schemas.microsoft.com/office/drawing/2014/main" id="{DC13C18A-AA11-3441-90A8-08C51D895516}"/>
              </a:ext>
            </a:extLst>
          </p:cNvPr>
          <p:cNvSpPr>
            <a:spLocks noGrp="1"/>
          </p:cNvSpPr>
          <p:nvPr>
            <p:ph type="body" sz="half" idx="2"/>
          </p:nvPr>
        </p:nvSpPr>
        <p:spPr/>
        <p:txBody>
          <a:bodyPr>
            <a:normAutofit fontScale="92500" lnSpcReduction="20000"/>
          </a:bodyPr>
          <a:lstStyle/>
          <a:p>
            <a:endParaRPr lang="en-US" dirty="0"/>
          </a:p>
          <a:p>
            <a:r>
              <a:rPr lang="en-US" sz="2800" dirty="0"/>
              <a:t>First Line of Treatment</a:t>
            </a:r>
          </a:p>
          <a:p>
            <a:r>
              <a:rPr lang="en-US" sz="2800" dirty="0"/>
              <a:t>Second Line of Treatment</a:t>
            </a:r>
          </a:p>
          <a:p>
            <a:r>
              <a:rPr lang="en-US" sz="2800" dirty="0"/>
              <a:t>Changing appliances</a:t>
            </a:r>
          </a:p>
          <a:p>
            <a:r>
              <a:rPr lang="en-US" sz="2800" dirty="0"/>
              <a:t>Returning to CPAP</a:t>
            </a:r>
          </a:p>
        </p:txBody>
      </p:sp>
      <p:sp>
        <p:nvSpPr>
          <p:cNvPr id="7" name="TextBox 6">
            <a:extLst>
              <a:ext uri="{FF2B5EF4-FFF2-40B4-BE49-F238E27FC236}">
                <a16:creationId xmlns:a16="http://schemas.microsoft.com/office/drawing/2014/main" id="{1312A206-455F-334A-9E7E-577D1CF027C1}"/>
              </a:ext>
            </a:extLst>
          </p:cNvPr>
          <p:cNvSpPr txBox="1"/>
          <p:nvPr/>
        </p:nvSpPr>
        <p:spPr>
          <a:xfrm>
            <a:off x="10144125" y="971550"/>
            <a:ext cx="184731" cy="646331"/>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346762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80572-C424-B846-B02C-550DE4943D4A}"/>
              </a:ext>
            </a:extLst>
          </p:cNvPr>
          <p:cNvSpPr>
            <a:spLocks noGrp="1"/>
          </p:cNvSpPr>
          <p:nvPr>
            <p:ph type="title"/>
          </p:nvPr>
        </p:nvSpPr>
        <p:spPr>
          <a:xfrm>
            <a:off x="829781" y="957263"/>
            <a:ext cx="3698803" cy="3191935"/>
          </a:xfrm>
          <a:noFill/>
          <a:ln>
            <a:solidFill>
              <a:schemeClr val="tx1"/>
            </a:solidFill>
          </a:ln>
        </p:spPr>
        <p:txBody>
          <a:bodyPr>
            <a:noAutofit/>
          </a:bodyPr>
          <a:lstStyle/>
          <a:p>
            <a:r>
              <a:rPr lang="en-US" dirty="0">
                <a:solidFill>
                  <a:schemeClr val="tx1"/>
                </a:solidFill>
              </a:rPr>
              <a:t>Management of </a:t>
            </a:r>
            <a:br>
              <a:rPr lang="en-US" dirty="0">
                <a:solidFill>
                  <a:schemeClr val="tx1"/>
                </a:solidFill>
              </a:rPr>
            </a:br>
            <a:r>
              <a:rPr lang="en-US" dirty="0">
                <a:solidFill>
                  <a:schemeClr val="tx1"/>
                </a:solidFill>
              </a:rPr>
              <a:t>SIDE EFFECTS of </a:t>
            </a:r>
            <a:br>
              <a:rPr lang="en-US" dirty="0">
                <a:solidFill>
                  <a:schemeClr val="tx1"/>
                </a:solidFill>
              </a:rPr>
            </a:br>
            <a:r>
              <a:rPr lang="en-US" dirty="0">
                <a:solidFill>
                  <a:schemeClr val="tx1"/>
                </a:solidFill>
              </a:rPr>
              <a:t>Oral Appliance Therapy</a:t>
            </a:r>
            <a:br>
              <a:rPr lang="en-US" dirty="0">
                <a:solidFill>
                  <a:schemeClr val="tx1"/>
                </a:solidFill>
              </a:rPr>
            </a:br>
            <a:r>
              <a:rPr lang="en-US" dirty="0">
                <a:solidFill>
                  <a:schemeClr val="tx1"/>
                </a:solidFill>
              </a:rPr>
              <a:t>(OAT)</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AA8723-01CA-3E40-92FF-914B4E518855}"/>
              </a:ext>
            </a:extLst>
          </p:cNvPr>
          <p:cNvSpPr>
            <a:spLocks noGrp="1"/>
          </p:cNvSpPr>
          <p:nvPr>
            <p:ph idx="1"/>
          </p:nvPr>
        </p:nvSpPr>
        <p:spPr>
          <a:xfrm>
            <a:off x="6049182" y="242888"/>
            <a:ext cx="5408696" cy="5812472"/>
          </a:xfrm>
        </p:spPr>
        <p:txBody>
          <a:bodyPr anchor="ctr">
            <a:normAutofit fontScale="92500"/>
          </a:bodyPr>
          <a:lstStyle/>
          <a:p>
            <a:pPr marL="0" indent="0">
              <a:buNone/>
            </a:pPr>
            <a:r>
              <a:rPr lang="en-US" sz="1600" b="1" dirty="0">
                <a:solidFill>
                  <a:schemeClr val="bg1"/>
                </a:solidFill>
              </a:rPr>
              <a:t>TMJ Related- </a:t>
            </a:r>
            <a:r>
              <a:rPr lang="en-US" sz="1600" dirty="0">
                <a:solidFill>
                  <a:schemeClr val="bg1"/>
                </a:solidFill>
              </a:rPr>
              <a:t>Palliative Care-Massage, ice, heat, and exercises…</a:t>
            </a:r>
          </a:p>
          <a:p>
            <a:pPr marL="0" indent="0">
              <a:buNone/>
            </a:pPr>
            <a:r>
              <a:rPr lang="en-US" sz="1600" dirty="0">
                <a:solidFill>
                  <a:schemeClr val="bg1"/>
                </a:solidFill>
              </a:rPr>
              <a:t>May have to add stops, to appliance, change appliances, steroids, a through </a:t>
            </a:r>
            <a:r>
              <a:rPr lang="en-US" sz="1600" b="1" dirty="0">
                <a:solidFill>
                  <a:schemeClr val="bg1"/>
                </a:solidFill>
              </a:rPr>
              <a:t>TMJ exam</a:t>
            </a:r>
          </a:p>
          <a:p>
            <a:pPr marL="0" indent="0">
              <a:buNone/>
            </a:pPr>
            <a:endParaRPr lang="en-US" sz="1600" b="1" dirty="0">
              <a:solidFill>
                <a:schemeClr val="bg1"/>
              </a:solidFill>
            </a:endParaRPr>
          </a:p>
          <a:p>
            <a:pPr marL="0" indent="0">
              <a:buNone/>
            </a:pPr>
            <a:r>
              <a:rPr lang="en-US" sz="1600" b="1" dirty="0">
                <a:solidFill>
                  <a:schemeClr val="bg1"/>
                </a:solidFill>
              </a:rPr>
              <a:t>Soft tissue/Gingiva/ Tongue Irritations</a:t>
            </a:r>
            <a:r>
              <a:rPr lang="en-US" sz="1600" dirty="0">
                <a:solidFill>
                  <a:schemeClr val="bg1"/>
                </a:solidFill>
              </a:rPr>
              <a:t>: Recontour appliance, sharp areas. Discontinue Appliance- Second line of treatment</a:t>
            </a:r>
          </a:p>
          <a:p>
            <a:pPr marL="0" indent="0">
              <a:buNone/>
            </a:pPr>
            <a:endParaRPr lang="en-US" sz="1600" dirty="0">
              <a:solidFill>
                <a:schemeClr val="bg1"/>
              </a:solidFill>
            </a:endParaRPr>
          </a:p>
          <a:p>
            <a:pPr marL="0" indent="0">
              <a:buNone/>
            </a:pPr>
            <a:r>
              <a:rPr lang="en-US" sz="1600" b="1" dirty="0">
                <a:solidFill>
                  <a:schemeClr val="bg1"/>
                </a:solidFill>
              </a:rPr>
              <a:t>Excessive Saliva: </a:t>
            </a:r>
            <a:r>
              <a:rPr lang="en-US" sz="1600" dirty="0">
                <a:solidFill>
                  <a:schemeClr val="bg1"/>
                </a:solidFill>
              </a:rPr>
              <a:t>Generally benign subsides in a few days, weeks. Initial Care conservative. Modification to appliance, decreasing VDO</a:t>
            </a:r>
          </a:p>
          <a:p>
            <a:pPr marL="0" indent="0">
              <a:buNone/>
            </a:pPr>
            <a:endParaRPr lang="en-US" sz="1600" dirty="0">
              <a:solidFill>
                <a:schemeClr val="bg1"/>
              </a:solidFill>
            </a:endParaRPr>
          </a:p>
          <a:p>
            <a:pPr marL="0" indent="0">
              <a:buNone/>
            </a:pPr>
            <a:r>
              <a:rPr lang="en-US" sz="1600" b="1" dirty="0">
                <a:solidFill>
                  <a:schemeClr val="bg1"/>
                </a:solidFill>
              </a:rPr>
              <a:t>Dry Mouth: </a:t>
            </a:r>
            <a:r>
              <a:rPr lang="en-US" sz="1600" dirty="0">
                <a:solidFill>
                  <a:schemeClr val="bg1"/>
                </a:solidFill>
              </a:rPr>
              <a:t>Benign, as well. Initial conservative care. Medications, Seal lips with tape</a:t>
            </a:r>
          </a:p>
          <a:p>
            <a:pPr marL="0" indent="0">
              <a:buNone/>
            </a:pPr>
            <a:endParaRPr lang="en-US" sz="1600" dirty="0">
              <a:solidFill>
                <a:schemeClr val="bg1"/>
              </a:solidFill>
            </a:endParaRPr>
          </a:p>
          <a:p>
            <a:pPr marL="0" indent="0">
              <a:buNone/>
            </a:pPr>
            <a:r>
              <a:rPr lang="en-US" sz="1600" b="1" dirty="0">
                <a:solidFill>
                  <a:schemeClr val="bg1"/>
                </a:solidFill>
              </a:rPr>
              <a:t>Occlusal Changes: </a:t>
            </a:r>
            <a:r>
              <a:rPr lang="en-US" sz="1600" dirty="0">
                <a:solidFill>
                  <a:schemeClr val="bg1"/>
                </a:solidFill>
              </a:rPr>
              <a:t>Decreased Overjet/Overbite ,Incisors Change, Watchful waiting…Modification of appliance</a:t>
            </a:r>
          </a:p>
          <a:p>
            <a:pPr marL="0" indent="0">
              <a:buNone/>
            </a:pPr>
            <a:endParaRPr lang="en-US" dirty="0">
              <a:solidFill>
                <a:schemeClr val="bg1"/>
              </a:solidFill>
            </a:endParaRPr>
          </a:p>
          <a:p>
            <a:pPr marL="0" indent="0">
              <a:buNone/>
            </a:pPr>
            <a:r>
              <a:rPr lang="en-US" b="1" dirty="0">
                <a:solidFill>
                  <a:schemeClr val="bg1"/>
                </a:solidFill>
              </a:rPr>
              <a:t>Gagging</a:t>
            </a:r>
            <a:r>
              <a:rPr lang="en-US" dirty="0">
                <a:solidFill>
                  <a:schemeClr val="bg1"/>
                </a:solidFill>
              </a:rPr>
              <a:t>: Reduce bulk, desensitization techniques</a:t>
            </a:r>
          </a:p>
          <a:p>
            <a:pPr marL="0" indent="0">
              <a:buNone/>
            </a:pPr>
            <a:endParaRPr lang="en-US" dirty="0">
              <a:solidFill>
                <a:schemeClr val="bg1"/>
              </a:solidFill>
            </a:endParaRPr>
          </a:p>
        </p:txBody>
      </p:sp>
      <p:sp>
        <p:nvSpPr>
          <p:cNvPr id="5" name="TextBox 4">
            <a:extLst>
              <a:ext uri="{FF2B5EF4-FFF2-40B4-BE49-F238E27FC236}">
                <a16:creationId xmlns:a16="http://schemas.microsoft.com/office/drawing/2014/main" id="{74BB0E04-198E-F443-B9FC-F76C8923AE86}"/>
              </a:ext>
            </a:extLst>
          </p:cNvPr>
          <p:cNvSpPr txBox="1"/>
          <p:nvPr/>
        </p:nvSpPr>
        <p:spPr>
          <a:xfrm>
            <a:off x="234117" y="4855031"/>
            <a:ext cx="5080943" cy="1200329"/>
          </a:xfrm>
          <a:prstGeom prst="rect">
            <a:avLst/>
          </a:prstGeom>
          <a:noFill/>
        </p:spPr>
        <p:txBody>
          <a:bodyPr wrap="none" rtlCol="0">
            <a:spAutoFit/>
          </a:bodyPr>
          <a:lstStyle/>
          <a:p>
            <a:pPr algn="ctr"/>
            <a:r>
              <a:rPr lang="en-US" sz="2400" dirty="0"/>
              <a:t>Educate and inform patients/caregivers </a:t>
            </a:r>
          </a:p>
          <a:p>
            <a:pPr algn="ctr"/>
            <a:r>
              <a:rPr lang="en-US" sz="2400" dirty="0"/>
              <a:t>On possible side effects before </a:t>
            </a:r>
          </a:p>
          <a:p>
            <a:pPr algn="ctr"/>
            <a:r>
              <a:rPr lang="en-US" sz="2400" dirty="0"/>
              <a:t>Treatment begins…</a:t>
            </a:r>
          </a:p>
        </p:txBody>
      </p:sp>
      <p:sp>
        <p:nvSpPr>
          <p:cNvPr id="6" name="TextBox 5">
            <a:extLst>
              <a:ext uri="{FF2B5EF4-FFF2-40B4-BE49-F238E27FC236}">
                <a16:creationId xmlns:a16="http://schemas.microsoft.com/office/drawing/2014/main" id="{BC9D001F-9AC1-C448-A52D-CFED762E9CC4}"/>
              </a:ext>
            </a:extLst>
          </p:cNvPr>
          <p:cNvSpPr txBox="1"/>
          <p:nvPr/>
        </p:nvSpPr>
        <p:spPr>
          <a:xfrm>
            <a:off x="6057900" y="6443663"/>
            <a:ext cx="5632696" cy="400110"/>
          </a:xfrm>
          <a:prstGeom prst="rect">
            <a:avLst/>
          </a:prstGeom>
          <a:noFill/>
        </p:spPr>
        <p:txBody>
          <a:bodyPr wrap="none" rtlCol="0">
            <a:spAutoFit/>
          </a:bodyPr>
          <a:lstStyle/>
          <a:p>
            <a:r>
              <a:rPr lang="en-US" sz="2000" dirty="0">
                <a:solidFill>
                  <a:srgbClr val="0070C0"/>
                </a:solidFill>
              </a:rPr>
              <a:t>Proper Selection of an Appliance is so IMPORTANT!</a:t>
            </a:r>
          </a:p>
        </p:txBody>
      </p:sp>
    </p:spTree>
    <p:extLst>
      <p:ext uri="{BB962C8B-B14F-4D97-AF65-F5344CB8AC3E}">
        <p14:creationId xmlns:p14="http://schemas.microsoft.com/office/powerpoint/2010/main" val="59196433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24AEA7-DF5A-9C4A-BEA9-AE98BC745556}"/>
              </a:ext>
            </a:extLst>
          </p:cNvPr>
          <p:cNvSpPr>
            <a:spLocks noGrp="1"/>
          </p:cNvSpPr>
          <p:nvPr>
            <p:ph type="title"/>
          </p:nvPr>
        </p:nvSpPr>
        <p:spPr/>
        <p:txBody>
          <a:bodyPr>
            <a:normAutofit/>
          </a:bodyPr>
          <a:lstStyle/>
          <a:p>
            <a:r>
              <a:rPr lang="en-US" sz="2400" dirty="0">
                <a:solidFill>
                  <a:srgbClr val="0070C0"/>
                </a:solidFill>
              </a:rPr>
              <a:t>Educating Patient/ Caregiver</a:t>
            </a:r>
          </a:p>
        </p:txBody>
      </p:sp>
      <p:sp>
        <p:nvSpPr>
          <p:cNvPr id="5" name="Content Placeholder 4">
            <a:extLst>
              <a:ext uri="{FF2B5EF4-FFF2-40B4-BE49-F238E27FC236}">
                <a16:creationId xmlns:a16="http://schemas.microsoft.com/office/drawing/2014/main" id="{011AEAD4-B4C0-024D-8883-A830FDB22E97}"/>
              </a:ext>
            </a:extLst>
          </p:cNvPr>
          <p:cNvSpPr>
            <a:spLocks noGrp="1"/>
          </p:cNvSpPr>
          <p:nvPr>
            <p:ph idx="1"/>
          </p:nvPr>
        </p:nvSpPr>
        <p:spPr>
          <a:xfrm>
            <a:off x="6414899" y="463818"/>
            <a:ext cx="5291326" cy="6172200"/>
          </a:xfrm>
        </p:spPr>
        <p:txBody>
          <a:bodyPr>
            <a:normAutofit fontScale="92500" lnSpcReduction="20000"/>
          </a:bodyPr>
          <a:lstStyle/>
          <a:p>
            <a:r>
              <a:rPr lang="en-US" dirty="0"/>
              <a:t>Lifestyle Changes…weight loss, smoking, alcohol, exercising</a:t>
            </a:r>
          </a:p>
          <a:p>
            <a:endParaRPr lang="en-US" dirty="0"/>
          </a:p>
          <a:p>
            <a:r>
              <a:rPr lang="en-US" dirty="0"/>
              <a:t>Knowing Body Position and Positional OSA</a:t>
            </a:r>
            <a:r>
              <a:rPr lang="en-US" dirty="0">
                <a:solidFill>
                  <a:srgbClr val="FF0000"/>
                </a:solidFill>
              </a:rPr>
              <a:t> </a:t>
            </a:r>
          </a:p>
          <a:p>
            <a:endParaRPr lang="en-US" dirty="0"/>
          </a:p>
          <a:p>
            <a:r>
              <a:rPr lang="en-US" dirty="0"/>
              <a:t>Educate patients on proper breathing </a:t>
            </a:r>
          </a:p>
          <a:p>
            <a:endParaRPr lang="en-US" dirty="0"/>
          </a:p>
          <a:p>
            <a:r>
              <a:rPr lang="en-US" dirty="0"/>
              <a:t> Encourage nasal breathing</a:t>
            </a:r>
          </a:p>
          <a:p>
            <a:endParaRPr lang="en-US" dirty="0"/>
          </a:p>
          <a:p>
            <a:r>
              <a:rPr lang="en-US" dirty="0"/>
              <a:t>Different treatment options for OSA are available</a:t>
            </a:r>
            <a:endParaRPr lang="en-US" sz="900" dirty="0"/>
          </a:p>
          <a:p>
            <a:pPr marL="0" lvl="0" indent="0">
              <a:buNone/>
            </a:pPr>
            <a:endParaRPr lang="en-US" sz="1300" dirty="0"/>
          </a:p>
          <a:p>
            <a:pPr marL="0" lvl="0" indent="0">
              <a:buNone/>
            </a:pPr>
            <a:endParaRPr lang="en-US" sz="1300" dirty="0"/>
          </a:p>
          <a:p>
            <a:pPr marL="0" lvl="0" indent="0">
              <a:buNone/>
            </a:pPr>
            <a:r>
              <a:rPr lang="en-US" sz="1300" dirty="0"/>
              <a:t>J Clin Sleep Med . 2015 Feb 15; 11(2): 131–137. Published online 2015 Feb 15. doi: 10.5664/jcsm.4458 </a:t>
            </a:r>
            <a:r>
              <a:rPr lang="en-US" sz="1300" b="1" dirty="0"/>
              <a:t>Usage of Positional Therapy in Adults with Obstructive Sleep Apnea </a:t>
            </a:r>
            <a:r>
              <a:rPr lang="en-US" sz="1300" dirty="0"/>
              <a:t>Grietje E. de Vries, MSc, Aarnoud Hoekema, MD, PhD, Michiel H.J. Doff, DMD, PhD, Huib A.M. Kerstjens,MD, PhD, Petra M. Meijer, NP, Johannes H. van der Hoeven, MD, PhD, and Peter J. Wijkstra, MD,PhD</a:t>
            </a:r>
          </a:p>
          <a:p>
            <a:pPr marL="0" indent="0">
              <a:buNone/>
            </a:pPr>
            <a:endParaRPr lang="en-US" sz="2400" dirty="0"/>
          </a:p>
          <a:p>
            <a:pPr marL="0" lvl="0" indent="0">
              <a:buNone/>
            </a:pPr>
            <a:r>
              <a:rPr lang="en-US" sz="1600" dirty="0"/>
              <a:t>Chest 2005 Oct;128(4):2130-7. doi: 10.1378/chest.128.4.2130.  </a:t>
            </a:r>
            <a:r>
              <a:rPr lang="en-US" sz="1600" b="1" dirty="0"/>
              <a:t>Prevalence of positional sleep apnea in patients undergoing polysomnography </a:t>
            </a:r>
            <a:r>
              <a:rPr lang="en-US" sz="1600" dirty="0"/>
              <a:t>M Jeffery Mador , Thomas J Kufel, Ulysses J Magalang, S Kajesh, Veena Watwe, Brydon J B Grant </a:t>
            </a:r>
          </a:p>
          <a:p>
            <a:endParaRPr lang="en-US" dirty="0"/>
          </a:p>
          <a:p>
            <a:endParaRPr lang="en-US" dirty="0"/>
          </a:p>
          <a:p>
            <a:endParaRPr lang="en-US" dirty="0"/>
          </a:p>
        </p:txBody>
      </p:sp>
      <p:sp>
        <p:nvSpPr>
          <p:cNvPr id="6" name="Text Placeholder 5">
            <a:extLst>
              <a:ext uri="{FF2B5EF4-FFF2-40B4-BE49-F238E27FC236}">
                <a16:creationId xmlns:a16="http://schemas.microsoft.com/office/drawing/2014/main" id="{9EC1F837-110C-D243-9445-7AEEF64A6F88}"/>
              </a:ext>
            </a:extLst>
          </p:cNvPr>
          <p:cNvSpPr>
            <a:spLocks noGrp="1"/>
          </p:cNvSpPr>
          <p:nvPr>
            <p:ph type="body" sz="half" idx="2"/>
          </p:nvPr>
        </p:nvSpPr>
        <p:spPr/>
        <p:txBody>
          <a:bodyPr>
            <a:normAutofit fontScale="85000" lnSpcReduction="20000"/>
          </a:bodyPr>
          <a:lstStyle/>
          <a:p>
            <a:endParaRPr lang="en-US" dirty="0"/>
          </a:p>
          <a:p>
            <a:r>
              <a:rPr lang="en-US" sz="2800" b="1" dirty="0">
                <a:solidFill>
                  <a:schemeClr val="bg1"/>
                </a:solidFill>
              </a:rPr>
              <a:t>PRIMARY OBJECTIVE</a:t>
            </a:r>
          </a:p>
          <a:p>
            <a:endParaRPr lang="en-US" sz="2800" dirty="0">
              <a:solidFill>
                <a:schemeClr val="bg1"/>
              </a:solidFill>
            </a:endParaRPr>
          </a:p>
          <a:p>
            <a:r>
              <a:rPr lang="en-US" sz="2800" dirty="0">
                <a:solidFill>
                  <a:schemeClr val="bg1"/>
                </a:solidFill>
              </a:rPr>
              <a:t>ACHIEVE APPLIANCE SUCCESS AND EFFICACIOUS TREATMENT</a:t>
            </a:r>
          </a:p>
        </p:txBody>
      </p:sp>
    </p:spTree>
    <p:extLst>
      <p:ext uri="{BB962C8B-B14F-4D97-AF65-F5344CB8AC3E}">
        <p14:creationId xmlns:p14="http://schemas.microsoft.com/office/powerpoint/2010/main" val="4293225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BDB1-8A8C-D947-8BE8-997977471E18}"/>
              </a:ext>
            </a:extLst>
          </p:cNvPr>
          <p:cNvSpPr>
            <a:spLocks noGrp="1"/>
          </p:cNvSpPr>
          <p:nvPr>
            <p:ph type="title"/>
          </p:nvPr>
        </p:nvSpPr>
        <p:spPr>
          <a:xfrm>
            <a:off x="804672" y="457200"/>
            <a:ext cx="4486656" cy="1114425"/>
          </a:xfrm>
        </p:spPr>
        <p:txBody>
          <a:bodyPr/>
          <a:lstStyle/>
          <a:p>
            <a:r>
              <a:rPr lang="en-US" dirty="0"/>
              <a:t>Education leads to better adherence</a:t>
            </a:r>
          </a:p>
        </p:txBody>
      </p:sp>
      <p:sp>
        <p:nvSpPr>
          <p:cNvPr id="4" name="Text Placeholder 3">
            <a:extLst>
              <a:ext uri="{FF2B5EF4-FFF2-40B4-BE49-F238E27FC236}">
                <a16:creationId xmlns:a16="http://schemas.microsoft.com/office/drawing/2014/main" id="{75EFD346-56DB-074F-BFDD-58EF354CD789}"/>
              </a:ext>
            </a:extLst>
          </p:cNvPr>
          <p:cNvSpPr>
            <a:spLocks noGrp="1"/>
          </p:cNvSpPr>
          <p:nvPr>
            <p:ph type="body" sz="half" idx="2"/>
          </p:nvPr>
        </p:nvSpPr>
        <p:spPr>
          <a:xfrm>
            <a:off x="1150620" y="2589598"/>
            <a:ext cx="3794760" cy="2194036"/>
          </a:xfrm>
        </p:spPr>
        <p:txBody>
          <a:bodyPr>
            <a:normAutofit fontScale="92500" lnSpcReduction="20000"/>
          </a:bodyPr>
          <a:lstStyle/>
          <a:p>
            <a:r>
              <a:rPr lang="en-US" sz="2600" dirty="0">
                <a:solidFill>
                  <a:schemeClr val="bg1"/>
                </a:solidFill>
              </a:rPr>
              <a:t>Emphasizing the health consequences of untreated OSA, and addressing the concerns of patient’s bed partners may increase adherence with oral appliances </a:t>
            </a:r>
          </a:p>
          <a:p>
            <a:endParaRPr lang="en-US" dirty="0"/>
          </a:p>
        </p:txBody>
      </p:sp>
      <p:pic>
        <p:nvPicPr>
          <p:cNvPr id="2050" name="Picture 2" descr="Conquering Cardiovascular Disease | NHLBI, NIH">
            <a:extLst>
              <a:ext uri="{FF2B5EF4-FFF2-40B4-BE49-F238E27FC236}">
                <a16:creationId xmlns:a16="http://schemas.microsoft.com/office/drawing/2014/main" id="{9054E354-EDDD-E547-9EFF-7A67875A41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35763" y="1571625"/>
            <a:ext cx="4816475"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199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8E37E339-61E4-43B9-AAF2-8E9B9AD72EFA}"/>
              </a:ext>
            </a:extLst>
          </p:cNvPr>
          <p:cNvPicPr>
            <a:picLocks noChangeAspect="1"/>
          </p:cNvPicPr>
          <p:nvPr/>
        </p:nvPicPr>
        <p:blipFill>
          <a:blip r:embed="rId3"/>
          <a:stretch>
            <a:fillRect/>
          </a:stretch>
        </p:blipFill>
        <p:spPr>
          <a:xfrm>
            <a:off x="775192" y="3377509"/>
            <a:ext cx="3764676" cy="2734043"/>
          </a:xfrm>
          <a:prstGeom prst="rect">
            <a:avLst/>
          </a:prstGeom>
        </p:spPr>
      </p:pic>
      <p:sp>
        <p:nvSpPr>
          <p:cNvPr id="21" name="Rectangle 20">
            <a:extLst>
              <a:ext uri="{FF2B5EF4-FFF2-40B4-BE49-F238E27FC236}">
                <a16:creationId xmlns:a16="http://schemas.microsoft.com/office/drawing/2014/main" id="{BB7B992D-2EE5-431A-908A-7E7D956F2C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70C41C-0E97-427C-BE0F-57D4807042A2}"/>
              </a:ext>
            </a:extLst>
          </p:cNvPr>
          <p:cNvSpPr txBox="1"/>
          <p:nvPr/>
        </p:nvSpPr>
        <p:spPr>
          <a:xfrm>
            <a:off x="6119732" y="1290025"/>
            <a:ext cx="5291327" cy="1188720"/>
          </a:xfrm>
          <a:prstGeom prst="rect">
            <a:avLst/>
          </a:prstGeom>
          <a:solidFill>
            <a:srgbClr val="FFFFFF"/>
          </a:solidFill>
          <a:ln>
            <a:solidFill>
              <a:srgbClr val="404040"/>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600" cap="all" spc="200">
                <a:solidFill>
                  <a:srgbClr val="262626"/>
                </a:solidFill>
                <a:latin typeface="+mj-lt"/>
                <a:ea typeface="+mj-ea"/>
                <a:cs typeface="+mj-cs"/>
              </a:rPr>
              <a:t>CPAP RECALL AND CHIP/SUPPLY CHAIN ISSUES</a:t>
            </a:r>
          </a:p>
        </p:txBody>
      </p:sp>
      <p:pic>
        <p:nvPicPr>
          <p:cNvPr id="13" name="Picture 12" descr="Icon&#10;&#10;Description automatically generated">
            <a:extLst>
              <a:ext uri="{FF2B5EF4-FFF2-40B4-BE49-F238E27FC236}">
                <a16:creationId xmlns:a16="http://schemas.microsoft.com/office/drawing/2014/main" id="{C9FFA559-0ECE-4460-8FBD-3355BA5770A4}"/>
              </a:ext>
            </a:extLst>
          </p:cNvPr>
          <p:cNvPicPr>
            <a:picLocks noChangeAspect="1"/>
          </p:cNvPicPr>
          <p:nvPr/>
        </p:nvPicPr>
        <p:blipFill>
          <a:blip r:embed="rId4"/>
          <a:stretch>
            <a:fillRect/>
          </a:stretch>
        </p:blipFill>
        <p:spPr>
          <a:xfrm>
            <a:off x="321733" y="719977"/>
            <a:ext cx="4671595" cy="2335798"/>
          </a:xfrm>
          <a:prstGeom prst="rect">
            <a:avLst/>
          </a:prstGeom>
        </p:spPr>
      </p:pic>
      <p:sp>
        <p:nvSpPr>
          <p:cNvPr id="11" name="TextBox 10">
            <a:extLst>
              <a:ext uri="{FF2B5EF4-FFF2-40B4-BE49-F238E27FC236}">
                <a16:creationId xmlns:a16="http://schemas.microsoft.com/office/drawing/2014/main" id="{EC15D3E3-030B-4DA7-9711-16E7A1745C59}"/>
              </a:ext>
            </a:extLst>
          </p:cNvPr>
          <p:cNvSpPr txBox="1"/>
          <p:nvPr/>
        </p:nvSpPr>
        <p:spPr>
          <a:xfrm>
            <a:off x="6119732" y="2858703"/>
            <a:ext cx="5285791" cy="3042547"/>
          </a:xfrm>
          <a:prstGeom prst="rect">
            <a:avLst/>
          </a:prstGeom>
        </p:spPr>
        <p:txBody>
          <a:bodyPr vert="horz" lIns="91440" tIns="45720" rIns="91440" bIns="45720" rtlCol="0">
            <a:normAutofit/>
          </a:bodyPr>
          <a:lstStyle/>
          <a:p>
            <a:pPr defTabSz="914400">
              <a:spcBef>
                <a:spcPts val="1000"/>
              </a:spcBef>
              <a:buClr>
                <a:schemeClr val="accent2"/>
              </a:buClr>
            </a:pPr>
            <a:endParaRPr lang="en-US" dirty="0">
              <a:solidFill>
                <a:srgbClr val="FFFFFF"/>
              </a:solidFill>
            </a:endParaRPr>
          </a:p>
        </p:txBody>
      </p:sp>
      <p:sp>
        <p:nvSpPr>
          <p:cNvPr id="16" name="TextBox 15">
            <a:extLst>
              <a:ext uri="{FF2B5EF4-FFF2-40B4-BE49-F238E27FC236}">
                <a16:creationId xmlns:a16="http://schemas.microsoft.com/office/drawing/2014/main" id="{89C7CDB5-7722-4D8E-A047-9E6D09C43825}"/>
              </a:ext>
            </a:extLst>
          </p:cNvPr>
          <p:cNvSpPr txBox="1"/>
          <p:nvPr/>
        </p:nvSpPr>
        <p:spPr>
          <a:xfrm>
            <a:off x="775192" y="5838148"/>
            <a:ext cx="3764676" cy="273404"/>
          </a:xfrm>
          <a:prstGeom prst="rect">
            <a:avLst/>
          </a:prstGeom>
          <a:solidFill>
            <a:srgbClr val="000000">
              <a:alpha val="50000"/>
            </a:srgbClr>
          </a:solidFill>
          <a:ln>
            <a:noFill/>
          </a:ln>
        </p:spPr>
        <p:txBody>
          <a:bodyPr wrap="square" rtlCol="0">
            <a:noAutofit/>
          </a:bodyPr>
          <a:lstStyle/>
          <a:p>
            <a:pPr algn="ctr">
              <a:spcAft>
                <a:spcPts val="600"/>
              </a:spcAft>
            </a:pPr>
            <a:endParaRPr lang="en-US" sz="800" dirty="0">
              <a:solidFill>
                <a:srgbClr val="FFFFFF"/>
              </a:solidFill>
            </a:endParaRPr>
          </a:p>
        </p:txBody>
      </p:sp>
      <p:sp>
        <p:nvSpPr>
          <p:cNvPr id="2" name="Rectangle 1">
            <a:extLst>
              <a:ext uri="{FF2B5EF4-FFF2-40B4-BE49-F238E27FC236}">
                <a16:creationId xmlns:a16="http://schemas.microsoft.com/office/drawing/2014/main" id="{54880E69-5313-524A-8583-19BD2BCF368A}"/>
              </a:ext>
            </a:extLst>
          </p:cNvPr>
          <p:cNvSpPr/>
          <p:nvPr/>
        </p:nvSpPr>
        <p:spPr>
          <a:xfrm>
            <a:off x="5705530" y="3191044"/>
            <a:ext cx="6096000" cy="1477328"/>
          </a:xfrm>
          <a:prstGeom prst="rect">
            <a:avLst/>
          </a:prstGeom>
        </p:spPr>
        <p:txBody>
          <a:bodyPr>
            <a:spAutoFit/>
          </a:bodyPr>
          <a:lstStyle/>
          <a:p>
            <a:pPr marL="285750" indent="-285750">
              <a:lnSpc>
                <a:spcPct val="300000"/>
              </a:lnSpc>
              <a:buFont typeface="Arial" panose="020B0604020202020204" pitchFamily="34" charset="0"/>
              <a:buChar char="•"/>
            </a:pPr>
            <a:r>
              <a:rPr lang="en-US" dirty="0">
                <a:solidFill>
                  <a:schemeClr val="bg1"/>
                </a:solidFill>
              </a:rPr>
              <a:t>Phillips has an enormous recall effecting 3- 4 million people</a:t>
            </a:r>
          </a:p>
          <a:p>
            <a:pPr marL="285750" indent="-285750">
              <a:buFont typeface="Arial" panose="020B0604020202020204" pitchFamily="34" charset="0"/>
              <a:buChar char="•"/>
            </a:pPr>
            <a:r>
              <a:rPr lang="en-US" dirty="0">
                <a:solidFill>
                  <a:schemeClr val="bg1"/>
                </a:solidFill>
              </a:rPr>
              <a:t>Res Med filling the orders due to a supply chain issue shortage of chips</a:t>
            </a:r>
          </a:p>
        </p:txBody>
      </p:sp>
    </p:spTree>
    <p:extLst>
      <p:ext uri="{BB962C8B-B14F-4D97-AF65-F5344CB8AC3E}">
        <p14:creationId xmlns:p14="http://schemas.microsoft.com/office/powerpoint/2010/main" val="55441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Stethoscope">
            <a:extLst>
              <a:ext uri="{FF2B5EF4-FFF2-40B4-BE49-F238E27FC236}">
                <a16:creationId xmlns:a16="http://schemas.microsoft.com/office/drawing/2014/main" id="{61D20FFE-9FA2-42FA-868E-E6F5D289BAF4}"/>
              </a:ext>
            </a:extLst>
          </p:cNvPr>
          <p:cNvPicPr>
            <a:picLocks noChangeAspect="1"/>
          </p:cNvPicPr>
          <p:nvPr/>
        </p:nvPicPr>
        <p:blipFill rotWithShape="1">
          <a:blip r:embed="rId3"/>
          <a:srcRect t="38476" b="5344"/>
          <a:stretch/>
        </p:blipFill>
        <p:spPr>
          <a:xfrm>
            <a:off x="20" y="10"/>
            <a:ext cx="12191980" cy="4571990"/>
          </a:xfrm>
          <a:prstGeom prst="rect">
            <a:avLst/>
          </a:prstGeom>
        </p:spPr>
      </p:pic>
      <p:sp>
        <p:nvSpPr>
          <p:cNvPr id="2" name="Title 1">
            <a:extLst>
              <a:ext uri="{FF2B5EF4-FFF2-40B4-BE49-F238E27FC236}">
                <a16:creationId xmlns:a16="http://schemas.microsoft.com/office/drawing/2014/main" id="{F9435CC4-58C3-574C-BB9E-51700749323B}"/>
              </a:ext>
            </a:extLst>
          </p:cNvPr>
          <p:cNvSpPr>
            <a:spLocks noGrp="1"/>
          </p:cNvSpPr>
          <p:nvPr>
            <p:ph type="ctrTitle"/>
          </p:nvPr>
        </p:nvSpPr>
        <p:spPr>
          <a:xfrm>
            <a:off x="1600200" y="3753529"/>
            <a:ext cx="8991600" cy="1645759"/>
          </a:xfrm>
        </p:spPr>
        <p:txBody>
          <a:bodyPr>
            <a:normAutofit/>
          </a:bodyPr>
          <a:lstStyle/>
          <a:p>
            <a:r>
              <a:rPr lang="en-US" b="1"/>
              <a:t>Managing the SDB Patient</a:t>
            </a:r>
            <a:br>
              <a:rPr lang="en-US" b="1"/>
            </a:br>
            <a:endParaRPr lang="en-US"/>
          </a:p>
        </p:txBody>
      </p:sp>
      <p:sp>
        <p:nvSpPr>
          <p:cNvPr id="3" name="Subtitle 2">
            <a:extLst>
              <a:ext uri="{FF2B5EF4-FFF2-40B4-BE49-F238E27FC236}">
                <a16:creationId xmlns:a16="http://schemas.microsoft.com/office/drawing/2014/main" id="{51C52D1E-31AF-3447-88CB-0992305CEBE7}"/>
              </a:ext>
            </a:extLst>
          </p:cNvPr>
          <p:cNvSpPr>
            <a:spLocks noGrp="1"/>
          </p:cNvSpPr>
          <p:nvPr>
            <p:ph type="subTitle" idx="1"/>
          </p:nvPr>
        </p:nvSpPr>
        <p:spPr>
          <a:xfrm>
            <a:off x="2695194" y="5819031"/>
            <a:ext cx="6801612" cy="513189"/>
          </a:xfrm>
        </p:spPr>
        <p:txBody>
          <a:bodyPr>
            <a:noAutofit/>
          </a:bodyPr>
          <a:lstStyle/>
          <a:p>
            <a:r>
              <a:rPr lang="en-US" sz="2800" dirty="0"/>
              <a:t>Dentists working beside Physicians… Together working for the Patient…</a:t>
            </a:r>
          </a:p>
        </p:txBody>
      </p:sp>
    </p:spTree>
    <p:extLst>
      <p:ext uri="{BB962C8B-B14F-4D97-AF65-F5344CB8AC3E}">
        <p14:creationId xmlns:p14="http://schemas.microsoft.com/office/powerpoint/2010/main" val="3940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02E12FCC-022D-4972-94B0-9F86C18D0466}"/>
              </a:ext>
            </a:extLst>
          </p:cNvPr>
          <p:cNvSpPr txBox="1">
            <a:spLocks/>
          </p:cNvSpPr>
          <p:nvPr/>
        </p:nvSpPr>
        <p:spPr>
          <a:xfrm>
            <a:off x="4131908" y="42318"/>
            <a:ext cx="7878075" cy="9203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rgbClr val="DDDDDD"/>
                </a:solidFill>
              </a:rPr>
              <a:t>TRACK </a:t>
            </a:r>
            <a:r>
              <a:rPr lang="en-US" sz="4400" dirty="0">
                <a:solidFill>
                  <a:srgbClr val="418AB3"/>
                </a:solidFill>
              </a:rPr>
              <a:t>PROGRESS</a:t>
            </a:r>
          </a:p>
        </p:txBody>
      </p:sp>
      <p:sp>
        <p:nvSpPr>
          <p:cNvPr id="13" name="Content Placeholder 2">
            <a:extLst>
              <a:ext uri="{FF2B5EF4-FFF2-40B4-BE49-F238E27FC236}">
                <a16:creationId xmlns:a16="http://schemas.microsoft.com/office/drawing/2014/main" id="{0DA772D9-FD1C-4F4E-A3F1-DB46C60BFD31}"/>
              </a:ext>
            </a:extLst>
          </p:cNvPr>
          <p:cNvSpPr>
            <a:spLocks noGrp="1"/>
          </p:cNvSpPr>
          <p:nvPr>
            <p:ph idx="1"/>
          </p:nvPr>
        </p:nvSpPr>
        <p:spPr>
          <a:xfrm>
            <a:off x="194969" y="1314827"/>
            <a:ext cx="5959050" cy="2114173"/>
          </a:xfrm>
        </p:spPr>
        <p:txBody>
          <a:bodyPr/>
          <a:lstStyle/>
          <a:p>
            <a:pPr>
              <a:buClr>
                <a:schemeClr val="tx1"/>
              </a:buClr>
            </a:pPr>
            <a:r>
              <a:rPr lang="en-US" dirty="0"/>
              <a:t>Used for Titration</a:t>
            </a:r>
          </a:p>
          <a:p>
            <a:pPr>
              <a:buClr>
                <a:schemeClr val="tx1"/>
              </a:buClr>
            </a:pPr>
            <a:r>
              <a:rPr lang="en-US" dirty="0"/>
              <a:t>Very high clinical yield</a:t>
            </a:r>
          </a:p>
          <a:p>
            <a:pPr>
              <a:buClr>
                <a:schemeClr val="tx1"/>
              </a:buClr>
            </a:pPr>
            <a:r>
              <a:rPr lang="en-US" dirty="0"/>
              <a:t>Engages Patients – invested in improved sleep</a:t>
            </a:r>
          </a:p>
          <a:p>
            <a:pPr>
              <a:buClr>
                <a:schemeClr val="tx1"/>
              </a:buClr>
            </a:pPr>
            <a:r>
              <a:rPr lang="en-US" dirty="0"/>
              <a:t>Measure progress over time, every day for a month</a:t>
            </a:r>
          </a:p>
          <a:p>
            <a:pPr>
              <a:buClr>
                <a:schemeClr val="tx1"/>
              </a:buClr>
            </a:pPr>
            <a:r>
              <a:rPr lang="en-US" dirty="0"/>
              <a:t>Measures Efficacy</a:t>
            </a:r>
          </a:p>
          <a:p>
            <a:endParaRPr lang="en-US" dirty="0"/>
          </a:p>
        </p:txBody>
      </p:sp>
      <p:pic>
        <p:nvPicPr>
          <p:cNvPr id="15" name="Picture 14" descr="A picture containing sitting, black, monitor, table&#10;&#10;Description automatically generated">
            <a:extLst>
              <a:ext uri="{FF2B5EF4-FFF2-40B4-BE49-F238E27FC236}">
                <a16:creationId xmlns:a16="http://schemas.microsoft.com/office/drawing/2014/main" id="{36E7338F-5ECB-4640-92D4-DC831547BF52}"/>
              </a:ext>
            </a:extLst>
          </p:cNvPr>
          <p:cNvPicPr>
            <a:picLocks noChangeAspect="1"/>
          </p:cNvPicPr>
          <p:nvPr/>
        </p:nvPicPr>
        <p:blipFill>
          <a:blip r:embed="rId3"/>
          <a:stretch>
            <a:fillRect/>
          </a:stretch>
        </p:blipFill>
        <p:spPr>
          <a:xfrm>
            <a:off x="9853752" y="1250761"/>
            <a:ext cx="1939003" cy="179661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47E6C96-7019-494D-9984-F34E26F3433F}"/>
              </a:ext>
            </a:extLst>
          </p:cNvPr>
          <p:cNvSpPr txBox="1"/>
          <p:nvPr/>
        </p:nvSpPr>
        <p:spPr>
          <a:xfrm>
            <a:off x="9853752" y="3053556"/>
            <a:ext cx="2191626" cy="646331"/>
          </a:xfrm>
          <a:prstGeom prst="rect">
            <a:avLst/>
          </a:prstGeom>
          <a:noFill/>
        </p:spPr>
        <p:txBody>
          <a:bodyPr wrap="none" rtlCol="0">
            <a:spAutoFit/>
          </a:bodyPr>
          <a:lstStyle/>
          <a:p>
            <a:r>
              <a:rPr lang="en-US" dirty="0">
                <a:solidFill>
                  <a:srgbClr val="FF0000"/>
                </a:solidFill>
              </a:rPr>
              <a:t>Wearable, not a </a:t>
            </a:r>
          </a:p>
          <a:p>
            <a:r>
              <a:rPr lang="en-US" dirty="0">
                <a:solidFill>
                  <a:srgbClr val="FF0000"/>
                </a:solidFill>
              </a:rPr>
              <a:t>diagnostic instrument</a:t>
            </a:r>
          </a:p>
        </p:txBody>
      </p:sp>
      <p:pic>
        <p:nvPicPr>
          <p:cNvPr id="17" name="Picture 16" descr="A screenshot of a cell phone&#10;&#10;Description automatically generated">
            <a:extLst>
              <a:ext uri="{FF2B5EF4-FFF2-40B4-BE49-F238E27FC236}">
                <a16:creationId xmlns:a16="http://schemas.microsoft.com/office/drawing/2014/main" id="{FDE2CD69-8C80-499C-9E46-2EA3DDF0D9F3}"/>
              </a:ext>
            </a:extLst>
          </p:cNvPr>
          <p:cNvPicPr>
            <a:picLocks noChangeAspect="1"/>
          </p:cNvPicPr>
          <p:nvPr/>
        </p:nvPicPr>
        <p:blipFill>
          <a:blip r:embed="rId4"/>
          <a:stretch>
            <a:fillRect/>
          </a:stretch>
        </p:blipFill>
        <p:spPr>
          <a:xfrm>
            <a:off x="6111416" y="3804761"/>
            <a:ext cx="927422" cy="2827936"/>
          </a:xfrm>
          <a:prstGeom prst="rect">
            <a:avLst/>
          </a:prstGeom>
          <a:ln>
            <a:solidFill>
              <a:schemeClr val="tx1"/>
            </a:solidFill>
          </a:ln>
        </p:spPr>
      </p:pic>
      <p:pic>
        <p:nvPicPr>
          <p:cNvPr id="18" name="Picture 17" descr="A screenshot of a cell phone&#10;&#10;Description automatically generated">
            <a:extLst>
              <a:ext uri="{FF2B5EF4-FFF2-40B4-BE49-F238E27FC236}">
                <a16:creationId xmlns:a16="http://schemas.microsoft.com/office/drawing/2014/main" id="{60DB4E88-4950-415D-B718-C0352D2ECBFC}"/>
              </a:ext>
            </a:extLst>
          </p:cNvPr>
          <p:cNvPicPr>
            <a:picLocks noChangeAspect="1"/>
          </p:cNvPicPr>
          <p:nvPr/>
        </p:nvPicPr>
        <p:blipFill>
          <a:blip r:embed="rId5"/>
          <a:stretch>
            <a:fillRect/>
          </a:stretch>
        </p:blipFill>
        <p:spPr>
          <a:xfrm>
            <a:off x="7974862" y="3794749"/>
            <a:ext cx="934556" cy="2832942"/>
          </a:xfrm>
          <a:prstGeom prst="rect">
            <a:avLst/>
          </a:prstGeom>
          <a:ln>
            <a:solidFill>
              <a:schemeClr val="tx1"/>
            </a:solidFill>
          </a:ln>
        </p:spPr>
      </p:pic>
      <p:pic>
        <p:nvPicPr>
          <p:cNvPr id="19" name="Picture 18" descr="A screenshot of a cell phone&#10;&#10;Description automatically generated">
            <a:extLst>
              <a:ext uri="{FF2B5EF4-FFF2-40B4-BE49-F238E27FC236}">
                <a16:creationId xmlns:a16="http://schemas.microsoft.com/office/drawing/2014/main" id="{8260AF66-E7FE-4EF1-AE64-8A5CC4041CC6}"/>
              </a:ext>
            </a:extLst>
          </p:cNvPr>
          <p:cNvPicPr>
            <a:picLocks noChangeAspect="1"/>
          </p:cNvPicPr>
          <p:nvPr/>
        </p:nvPicPr>
        <p:blipFill>
          <a:blip r:embed="rId6"/>
          <a:stretch>
            <a:fillRect/>
          </a:stretch>
        </p:blipFill>
        <p:spPr>
          <a:xfrm>
            <a:off x="7043770" y="3799755"/>
            <a:ext cx="928367" cy="2832942"/>
          </a:xfrm>
          <a:prstGeom prst="rect">
            <a:avLst/>
          </a:prstGeom>
          <a:ln>
            <a:solidFill>
              <a:schemeClr val="tx1"/>
            </a:solidFill>
          </a:ln>
        </p:spPr>
      </p:pic>
      <p:pic>
        <p:nvPicPr>
          <p:cNvPr id="20" name="Picture 19" descr="A screenshot of a cell phone&#10;&#10;Description automatically generated">
            <a:extLst>
              <a:ext uri="{FF2B5EF4-FFF2-40B4-BE49-F238E27FC236}">
                <a16:creationId xmlns:a16="http://schemas.microsoft.com/office/drawing/2014/main" id="{FD3F65D9-6A6E-4949-A360-98448D806728}"/>
              </a:ext>
            </a:extLst>
          </p:cNvPr>
          <p:cNvPicPr>
            <a:picLocks noChangeAspect="1"/>
          </p:cNvPicPr>
          <p:nvPr/>
        </p:nvPicPr>
        <p:blipFill>
          <a:blip r:embed="rId7"/>
          <a:stretch>
            <a:fillRect/>
          </a:stretch>
        </p:blipFill>
        <p:spPr>
          <a:xfrm>
            <a:off x="8918126" y="3794749"/>
            <a:ext cx="935626" cy="2837948"/>
          </a:xfrm>
          <a:prstGeom prst="rect">
            <a:avLst/>
          </a:prstGeom>
          <a:ln>
            <a:solidFill>
              <a:schemeClr val="tx1"/>
            </a:solidFill>
          </a:ln>
        </p:spPr>
      </p:pic>
      <p:pic>
        <p:nvPicPr>
          <p:cNvPr id="21" name="Picture 20" descr="A screenshot of a cell phone&#10;&#10;Description automatically generated">
            <a:extLst>
              <a:ext uri="{FF2B5EF4-FFF2-40B4-BE49-F238E27FC236}">
                <a16:creationId xmlns:a16="http://schemas.microsoft.com/office/drawing/2014/main" id="{0A5BB371-3579-4FE9-81D6-B6F4172FADC1}"/>
              </a:ext>
            </a:extLst>
          </p:cNvPr>
          <p:cNvPicPr>
            <a:picLocks noChangeAspect="1"/>
          </p:cNvPicPr>
          <p:nvPr/>
        </p:nvPicPr>
        <p:blipFill>
          <a:blip r:embed="rId8"/>
          <a:stretch>
            <a:fillRect/>
          </a:stretch>
        </p:blipFill>
        <p:spPr>
          <a:xfrm>
            <a:off x="5182007" y="3807363"/>
            <a:ext cx="924761" cy="2825334"/>
          </a:xfrm>
          <a:prstGeom prst="rect">
            <a:avLst/>
          </a:prstGeom>
          <a:ln>
            <a:solidFill>
              <a:schemeClr val="tx1"/>
            </a:solidFill>
          </a:ln>
        </p:spPr>
      </p:pic>
      <p:pic>
        <p:nvPicPr>
          <p:cNvPr id="22" name="Picture 21" descr="A screenshot of a cell phone&#10;&#10;Description automatically generated">
            <a:extLst>
              <a:ext uri="{FF2B5EF4-FFF2-40B4-BE49-F238E27FC236}">
                <a16:creationId xmlns:a16="http://schemas.microsoft.com/office/drawing/2014/main" id="{F7452431-9544-4155-B2B7-2CA9CF7B0ECA}"/>
              </a:ext>
            </a:extLst>
          </p:cNvPr>
          <p:cNvPicPr>
            <a:picLocks noChangeAspect="1"/>
          </p:cNvPicPr>
          <p:nvPr/>
        </p:nvPicPr>
        <p:blipFill>
          <a:blip r:embed="rId9"/>
          <a:stretch>
            <a:fillRect/>
          </a:stretch>
        </p:blipFill>
        <p:spPr>
          <a:xfrm>
            <a:off x="4256797" y="3802458"/>
            <a:ext cx="923565" cy="2830239"/>
          </a:xfrm>
          <a:prstGeom prst="rect">
            <a:avLst/>
          </a:prstGeom>
          <a:ln>
            <a:solidFill>
              <a:schemeClr val="tx1"/>
            </a:solidFill>
          </a:ln>
        </p:spPr>
      </p:pic>
      <p:pic>
        <p:nvPicPr>
          <p:cNvPr id="23" name="Picture 22" descr="A screenshot of a cell phone&#10;&#10;Description automatically generated">
            <a:extLst>
              <a:ext uri="{FF2B5EF4-FFF2-40B4-BE49-F238E27FC236}">
                <a16:creationId xmlns:a16="http://schemas.microsoft.com/office/drawing/2014/main" id="{A2B33F0D-F599-4075-85BE-29437A060D2A}"/>
              </a:ext>
            </a:extLst>
          </p:cNvPr>
          <p:cNvPicPr>
            <a:picLocks noChangeAspect="1"/>
          </p:cNvPicPr>
          <p:nvPr/>
        </p:nvPicPr>
        <p:blipFill>
          <a:blip r:embed="rId10"/>
          <a:stretch>
            <a:fillRect/>
          </a:stretch>
        </p:blipFill>
        <p:spPr>
          <a:xfrm>
            <a:off x="3333829" y="3807363"/>
            <a:ext cx="924761" cy="2825334"/>
          </a:xfrm>
          <a:prstGeom prst="rect">
            <a:avLst/>
          </a:prstGeom>
          <a:ln>
            <a:solidFill>
              <a:schemeClr val="tx1"/>
            </a:solidFill>
          </a:ln>
        </p:spPr>
      </p:pic>
      <p:pic>
        <p:nvPicPr>
          <p:cNvPr id="24" name="Picture 23">
            <a:extLst>
              <a:ext uri="{FF2B5EF4-FFF2-40B4-BE49-F238E27FC236}">
                <a16:creationId xmlns:a16="http://schemas.microsoft.com/office/drawing/2014/main" id="{FE3883F5-6C42-49FA-880C-20EBB6276095}"/>
              </a:ext>
            </a:extLst>
          </p:cNvPr>
          <p:cNvPicPr>
            <a:picLocks noChangeAspect="1"/>
          </p:cNvPicPr>
          <p:nvPr/>
        </p:nvPicPr>
        <p:blipFill>
          <a:blip r:embed="rId11"/>
          <a:stretch>
            <a:fillRect/>
          </a:stretch>
        </p:blipFill>
        <p:spPr>
          <a:xfrm>
            <a:off x="2246155" y="3807363"/>
            <a:ext cx="1061972" cy="2839392"/>
          </a:xfrm>
          <a:prstGeom prst="rect">
            <a:avLst/>
          </a:prstGeom>
          <a:ln>
            <a:solidFill>
              <a:schemeClr val="tx2"/>
            </a:solidFill>
          </a:ln>
        </p:spPr>
      </p:pic>
      <p:sp>
        <p:nvSpPr>
          <p:cNvPr id="8" name="Rectangle 7">
            <a:extLst>
              <a:ext uri="{FF2B5EF4-FFF2-40B4-BE49-F238E27FC236}">
                <a16:creationId xmlns:a16="http://schemas.microsoft.com/office/drawing/2014/main" id="{7972AD37-0FBC-4AEC-B8A0-35B040FA0B3B}"/>
              </a:ext>
            </a:extLst>
          </p:cNvPr>
          <p:cNvSpPr/>
          <p:nvPr/>
        </p:nvSpPr>
        <p:spPr>
          <a:xfrm>
            <a:off x="2246155" y="3802458"/>
            <a:ext cx="7607597" cy="2832942"/>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person, hand, holding, black&#10;&#10;Description automatically generated">
            <a:extLst>
              <a:ext uri="{FF2B5EF4-FFF2-40B4-BE49-F238E27FC236}">
                <a16:creationId xmlns:a16="http://schemas.microsoft.com/office/drawing/2014/main" id="{4F9A3644-1845-487B-BA91-4308A20F00FA}"/>
              </a:ext>
            </a:extLst>
          </p:cNvPr>
          <p:cNvPicPr>
            <a:picLocks noChangeAspect="1"/>
          </p:cNvPicPr>
          <p:nvPr/>
        </p:nvPicPr>
        <p:blipFill>
          <a:blip r:embed="rId12"/>
          <a:stretch>
            <a:fillRect/>
          </a:stretch>
        </p:blipFill>
        <p:spPr>
          <a:xfrm>
            <a:off x="8463800" y="3893396"/>
            <a:ext cx="3728200" cy="2871978"/>
          </a:xfrm>
          <a:prstGeom prst="rect">
            <a:avLst/>
          </a:prstGeom>
        </p:spPr>
      </p:pic>
      <p:pic>
        <p:nvPicPr>
          <p:cNvPr id="26" name="Picture 25">
            <a:extLst>
              <a:ext uri="{FF2B5EF4-FFF2-40B4-BE49-F238E27FC236}">
                <a16:creationId xmlns:a16="http://schemas.microsoft.com/office/drawing/2014/main" id="{D8A42B44-D0E3-460C-8275-CF8EF177986E}"/>
              </a:ext>
            </a:extLst>
          </p:cNvPr>
          <p:cNvPicPr>
            <a:picLocks noChangeAspect="1"/>
          </p:cNvPicPr>
          <p:nvPr/>
        </p:nvPicPr>
        <p:blipFill>
          <a:blip r:embed="rId13"/>
          <a:stretch>
            <a:fillRect/>
          </a:stretch>
        </p:blipFill>
        <p:spPr>
          <a:xfrm>
            <a:off x="6498863" y="1179366"/>
            <a:ext cx="1939003" cy="1606603"/>
          </a:xfrm>
          <a:prstGeom prst="rect">
            <a:avLst/>
          </a:prstGeom>
        </p:spPr>
      </p:pic>
    </p:spTree>
    <p:extLst>
      <p:ext uri="{BB962C8B-B14F-4D97-AF65-F5344CB8AC3E}">
        <p14:creationId xmlns:p14="http://schemas.microsoft.com/office/powerpoint/2010/main" val="60031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B1CF-F013-5E44-B987-E2AA2B3CCFE7}"/>
              </a:ext>
            </a:extLst>
          </p:cNvPr>
          <p:cNvSpPr>
            <a:spLocks noGrp="1"/>
          </p:cNvSpPr>
          <p:nvPr>
            <p:ph type="title"/>
          </p:nvPr>
        </p:nvSpPr>
        <p:spPr>
          <a:xfrm>
            <a:off x="804672" y="542926"/>
            <a:ext cx="4486656" cy="2194036"/>
          </a:xfrm>
        </p:spPr>
        <p:txBody>
          <a:bodyPr>
            <a:normAutofit/>
          </a:bodyPr>
          <a:lstStyle/>
          <a:p>
            <a:r>
              <a:rPr lang="en-US" sz="2400" dirty="0">
                <a:solidFill>
                  <a:srgbClr val="0070C0"/>
                </a:solidFill>
              </a:rPr>
              <a:t>FOLLOW UP VISITS</a:t>
            </a:r>
            <a:br>
              <a:rPr lang="en-US" sz="2400" dirty="0">
                <a:solidFill>
                  <a:srgbClr val="0070C0"/>
                </a:solidFill>
              </a:rPr>
            </a:br>
            <a:r>
              <a:rPr lang="en-US" sz="2400" dirty="0">
                <a:solidFill>
                  <a:srgbClr val="0070C0"/>
                </a:solidFill>
              </a:rPr>
              <a:t>FOLLOWING APPLIANCE DELIVERY</a:t>
            </a:r>
          </a:p>
        </p:txBody>
      </p:sp>
      <p:sp>
        <p:nvSpPr>
          <p:cNvPr id="3" name="Content Placeholder 2">
            <a:extLst>
              <a:ext uri="{FF2B5EF4-FFF2-40B4-BE49-F238E27FC236}">
                <a16:creationId xmlns:a16="http://schemas.microsoft.com/office/drawing/2014/main" id="{ECD743AA-9DB2-E04D-B2A3-6BC217738B1F}"/>
              </a:ext>
            </a:extLst>
          </p:cNvPr>
          <p:cNvSpPr>
            <a:spLocks noGrp="1"/>
          </p:cNvSpPr>
          <p:nvPr>
            <p:ph idx="1"/>
          </p:nvPr>
        </p:nvSpPr>
        <p:spPr/>
        <p:txBody>
          <a:bodyPr>
            <a:normAutofit/>
          </a:bodyPr>
          <a:lstStyle/>
          <a:p>
            <a:r>
              <a:rPr lang="en-US" sz="3600" dirty="0">
                <a:solidFill>
                  <a:srgbClr val="0070C0"/>
                </a:solidFill>
              </a:rPr>
              <a:t>CHANGES:</a:t>
            </a:r>
          </a:p>
          <a:p>
            <a:endParaRPr lang="en-US" sz="2800" dirty="0">
              <a:solidFill>
                <a:srgbClr val="0070C0"/>
              </a:solidFill>
            </a:endParaRPr>
          </a:p>
          <a:p>
            <a:r>
              <a:rPr lang="en-US" sz="2800" dirty="0">
                <a:solidFill>
                  <a:srgbClr val="0070C0"/>
                </a:solidFill>
              </a:rPr>
              <a:t>Health History/Medications</a:t>
            </a:r>
          </a:p>
          <a:p>
            <a:r>
              <a:rPr lang="en-US" sz="2800" dirty="0">
                <a:solidFill>
                  <a:srgbClr val="0070C0"/>
                </a:solidFill>
              </a:rPr>
              <a:t>Weight</a:t>
            </a:r>
          </a:p>
          <a:p>
            <a:r>
              <a:rPr lang="en-US" sz="2800" dirty="0">
                <a:solidFill>
                  <a:srgbClr val="0070C0"/>
                </a:solidFill>
              </a:rPr>
              <a:t>AHI /Efficacy</a:t>
            </a:r>
          </a:p>
          <a:p>
            <a:r>
              <a:rPr lang="en-US" sz="2800" dirty="0">
                <a:solidFill>
                  <a:srgbClr val="0070C0"/>
                </a:solidFill>
              </a:rPr>
              <a:t>Symptoms: Daytime sleepiness, snoring, etc.,</a:t>
            </a:r>
          </a:p>
          <a:p>
            <a:pPr marL="0" indent="0">
              <a:buNone/>
            </a:pPr>
            <a:endParaRPr lang="en-US" sz="2000" dirty="0">
              <a:solidFill>
                <a:srgbClr val="0070C0"/>
              </a:solidFill>
            </a:endParaRPr>
          </a:p>
          <a:p>
            <a:endParaRPr lang="en-US" sz="2000" dirty="0">
              <a:solidFill>
                <a:srgbClr val="0070C0"/>
              </a:solidFill>
            </a:endParaRPr>
          </a:p>
        </p:txBody>
      </p:sp>
      <p:sp>
        <p:nvSpPr>
          <p:cNvPr id="4" name="Text Placeholder 3">
            <a:extLst>
              <a:ext uri="{FF2B5EF4-FFF2-40B4-BE49-F238E27FC236}">
                <a16:creationId xmlns:a16="http://schemas.microsoft.com/office/drawing/2014/main" id="{B00664AA-2ED0-1949-A4E8-6A0FEBFEC4EF}"/>
              </a:ext>
            </a:extLst>
          </p:cNvPr>
          <p:cNvSpPr>
            <a:spLocks noGrp="1"/>
          </p:cNvSpPr>
          <p:nvPr>
            <p:ph type="body" sz="half" idx="2"/>
          </p:nvPr>
        </p:nvSpPr>
        <p:spPr>
          <a:xfrm>
            <a:off x="1115568" y="3071813"/>
            <a:ext cx="3794760" cy="2672141"/>
          </a:xfrm>
        </p:spPr>
        <p:txBody>
          <a:bodyPr>
            <a:noAutofit/>
          </a:bodyPr>
          <a:lstStyle/>
          <a:p>
            <a:r>
              <a:rPr lang="en-US" sz="2400" dirty="0"/>
              <a:t>One Month</a:t>
            </a:r>
          </a:p>
          <a:p>
            <a:r>
              <a:rPr lang="en-US" sz="2400" dirty="0"/>
              <a:t>Four months </a:t>
            </a:r>
          </a:p>
          <a:p>
            <a:r>
              <a:rPr lang="en-US" sz="2400" dirty="0"/>
              <a:t>Six months </a:t>
            </a:r>
          </a:p>
          <a:p>
            <a:r>
              <a:rPr lang="en-US" sz="2400" dirty="0"/>
              <a:t>Annually</a:t>
            </a:r>
          </a:p>
          <a:p>
            <a:endParaRPr lang="en-US" sz="2400" dirty="0"/>
          </a:p>
          <a:p>
            <a:r>
              <a:rPr lang="en-US" sz="2400" dirty="0"/>
              <a:t>SEE PATIENT </a:t>
            </a:r>
          </a:p>
          <a:p>
            <a:r>
              <a:rPr lang="en-US" sz="2400" dirty="0"/>
              <a:t>ONCE /ANNUALLY</a:t>
            </a:r>
          </a:p>
        </p:txBody>
      </p:sp>
    </p:spTree>
    <p:extLst>
      <p:ext uri="{BB962C8B-B14F-4D97-AF65-F5344CB8AC3E}">
        <p14:creationId xmlns:p14="http://schemas.microsoft.com/office/powerpoint/2010/main" val="724781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0B8CDC-6819-8E44-8BD8-61FB34AF5BC5}"/>
              </a:ext>
            </a:extLst>
          </p:cNvPr>
          <p:cNvSpPr>
            <a:spLocks noGrp="1"/>
          </p:cNvSpPr>
          <p:nvPr>
            <p:ph type="title"/>
          </p:nvPr>
        </p:nvSpPr>
        <p:spPr>
          <a:xfrm>
            <a:off x="769620" y="804673"/>
            <a:ext cx="4486656" cy="1923428"/>
          </a:xfrm>
        </p:spPr>
        <p:txBody>
          <a:bodyPr>
            <a:normAutofit/>
          </a:bodyPr>
          <a:lstStyle/>
          <a:p>
            <a:r>
              <a:rPr lang="en-US" sz="2800" dirty="0">
                <a:solidFill>
                  <a:srgbClr val="0070C0"/>
                </a:solidFill>
              </a:rPr>
              <a:t>Managing the SBD </a:t>
            </a:r>
            <a:br>
              <a:rPr lang="en-US" sz="2800" dirty="0">
                <a:solidFill>
                  <a:srgbClr val="0070C0"/>
                </a:solidFill>
              </a:rPr>
            </a:br>
            <a:r>
              <a:rPr lang="en-US" sz="2800" dirty="0">
                <a:solidFill>
                  <a:srgbClr val="0070C0"/>
                </a:solidFill>
              </a:rPr>
              <a:t>Patient</a:t>
            </a:r>
          </a:p>
        </p:txBody>
      </p:sp>
      <p:sp>
        <p:nvSpPr>
          <p:cNvPr id="6" name="Content Placeholder 5">
            <a:extLst>
              <a:ext uri="{FF2B5EF4-FFF2-40B4-BE49-F238E27FC236}">
                <a16:creationId xmlns:a16="http://schemas.microsoft.com/office/drawing/2014/main" id="{0E778D06-64B8-D64E-AD9F-8A22D1E40A9D}"/>
              </a:ext>
            </a:extLst>
          </p:cNvPr>
          <p:cNvSpPr>
            <a:spLocks noGrp="1"/>
          </p:cNvSpPr>
          <p:nvPr>
            <p:ph idx="1"/>
          </p:nvPr>
        </p:nvSpPr>
        <p:spPr>
          <a:xfrm>
            <a:off x="6364604" y="514350"/>
            <a:ext cx="5293995" cy="5624703"/>
          </a:xfrm>
        </p:spPr>
        <p:txBody>
          <a:bodyPr>
            <a:normAutofit/>
          </a:bodyPr>
          <a:lstStyle/>
          <a:p>
            <a:endParaRPr lang="en-US" sz="2400" dirty="0">
              <a:solidFill>
                <a:srgbClr val="0070C0"/>
              </a:solidFill>
            </a:endParaRPr>
          </a:p>
          <a:p>
            <a:r>
              <a:rPr lang="en-US" sz="2800" dirty="0">
                <a:solidFill>
                  <a:srgbClr val="0070C0"/>
                </a:solidFill>
              </a:rPr>
              <a:t>Optimal fit of the appliance</a:t>
            </a:r>
          </a:p>
          <a:p>
            <a:endParaRPr lang="en-US" sz="2800" dirty="0">
              <a:solidFill>
                <a:srgbClr val="0070C0"/>
              </a:solidFill>
            </a:endParaRPr>
          </a:p>
          <a:p>
            <a:r>
              <a:rPr lang="en-US" sz="2800" dirty="0">
                <a:solidFill>
                  <a:srgbClr val="0070C0"/>
                </a:solidFill>
              </a:rPr>
              <a:t>Adjusted over time for effectiveness</a:t>
            </a:r>
          </a:p>
          <a:p>
            <a:endParaRPr lang="en-US" sz="2800" dirty="0">
              <a:solidFill>
                <a:srgbClr val="0070C0"/>
              </a:solidFill>
            </a:endParaRPr>
          </a:p>
          <a:p>
            <a:r>
              <a:rPr lang="en-US" sz="2800" dirty="0">
                <a:solidFill>
                  <a:srgbClr val="0070C0"/>
                </a:solidFill>
              </a:rPr>
              <a:t>Subjective/Objective Changes in Patients</a:t>
            </a:r>
          </a:p>
          <a:p>
            <a:endParaRPr lang="en-US" sz="2800" dirty="0">
              <a:solidFill>
                <a:srgbClr val="0070C0"/>
              </a:solidFill>
            </a:endParaRPr>
          </a:p>
          <a:p>
            <a:r>
              <a:rPr lang="en-US" sz="2800" dirty="0">
                <a:solidFill>
                  <a:srgbClr val="0070C0"/>
                </a:solidFill>
              </a:rPr>
              <a:t>Long term treatment Success</a:t>
            </a:r>
          </a:p>
        </p:txBody>
      </p:sp>
      <p:sp>
        <p:nvSpPr>
          <p:cNvPr id="7" name="Text Placeholder 6">
            <a:extLst>
              <a:ext uri="{FF2B5EF4-FFF2-40B4-BE49-F238E27FC236}">
                <a16:creationId xmlns:a16="http://schemas.microsoft.com/office/drawing/2014/main" id="{C30E3CBF-57D5-0342-B15B-BF84F1605BDF}"/>
              </a:ext>
            </a:extLst>
          </p:cNvPr>
          <p:cNvSpPr>
            <a:spLocks noGrp="1"/>
          </p:cNvSpPr>
          <p:nvPr>
            <p:ph type="body" sz="half" idx="2"/>
          </p:nvPr>
        </p:nvSpPr>
        <p:spPr/>
        <p:txBody>
          <a:bodyPr/>
          <a:lstStyle/>
          <a:p>
            <a:endParaRPr lang="en-US" dirty="0"/>
          </a:p>
          <a:p>
            <a:endParaRPr lang="en-US" dirty="0"/>
          </a:p>
          <a:p>
            <a:endParaRPr lang="en-US" dirty="0"/>
          </a:p>
          <a:p>
            <a:r>
              <a:rPr lang="en-US" sz="3600" dirty="0"/>
              <a:t>ENSURES…</a:t>
            </a:r>
          </a:p>
        </p:txBody>
      </p:sp>
    </p:spTree>
    <p:extLst>
      <p:ext uri="{BB962C8B-B14F-4D97-AF65-F5344CB8AC3E}">
        <p14:creationId xmlns:p14="http://schemas.microsoft.com/office/powerpoint/2010/main" val="37592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01FD6D-A755-624A-A66A-74F2E9D221EF}"/>
              </a:ext>
            </a:extLst>
          </p:cNvPr>
          <p:cNvSpPr>
            <a:spLocks noGrp="1"/>
          </p:cNvSpPr>
          <p:nvPr>
            <p:ph type="body" idx="1"/>
          </p:nvPr>
        </p:nvSpPr>
        <p:spPr>
          <a:xfrm>
            <a:off x="1583436" y="1635022"/>
            <a:ext cx="4270248" cy="481774"/>
          </a:xfrm>
          <a:solidFill>
            <a:schemeClr val="bg1"/>
          </a:solidFill>
        </p:spPr>
        <p:txBody>
          <a:bodyPr>
            <a:normAutofit/>
          </a:bodyPr>
          <a:lstStyle/>
          <a:p>
            <a:r>
              <a:rPr lang="en-US" sz="2400" dirty="0"/>
              <a:t>CPAP</a:t>
            </a:r>
          </a:p>
        </p:txBody>
      </p:sp>
      <p:sp>
        <p:nvSpPr>
          <p:cNvPr id="6" name="Content Placeholder 5">
            <a:extLst>
              <a:ext uri="{FF2B5EF4-FFF2-40B4-BE49-F238E27FC236}">
                <a16:creationId xmlns:a16="http://schemas.microsoft.com/office/drawing/2014/main" id="{E3EFD59A-8E6D-0D43-85CC-9DE9088BAC6B}"/>
              </a:ext>
            </a:extLst>
          </p:cNvPr>
          <p:cNvSpPr>
            <a:spLocks noGrp="1"/>
          </p:cNvSpPr>
          <p:nvPr>
            <p:ph sz="half" idx="2"/>
          </p:nvPr>
        </p:nvSpPr>
        <p:spPr>
          <a:xfrm>
            <a:off x="1583436" y="2460491"/>
            <a:ext cx="4270248" cy="2725934"/>
          </a:xfrm>
          <a:solidFill>
            <a:schemeClr val="bg1"/>
          </a:solidFill>
        </p:spPr>
        <p:txBody>
          <a:bodyPr>
            <a:normAutofit/>
          </a:bodyPr>
          <a:lstStyle/>
          <a:p>
            <a:r>
              <a:rPr lang="en-US" sz="2400" dirty="0"/>
              <a:t>Efficacy higher,  Compliance lower</a:t>
            </a:r>
          </a:p>
          <a:p>
            <a:r>
              <a:rPr lang="en-US" sz="2400" dirty="0"/>
              <a:t>Poor tolerance, Low Patient acceptance</a:t>
            </a:r>
          </a:p>
          <a:p>
            <a:r>
              <a:rPr lang="en-US" sz="2400" dirty="0"/>
              <a:t>AHI Improved</a:t>
            </a:r>
          </a:p>
          <a:p>
            <a:r>
              <a:rPr lang="en-US" sz="2400" dirty="0"/>
              <a:t> AHI &lt; 10/events is 2X greater</a:t>
            </a:r>
          </a:p>
          <a:p>
            <a:pPr marL="0" indent="0">
              <a:buNone/>
            </a:pPr>
            <a:endParaRPr lang="en-US" dirty="0"/>
          </a:p>
        </p:txBody>
      </p:sp>
      <p:sp>
        <p:nvSpPr>
          <p:cNvPr id="7" name="Content Placeholder 6">
            <a:extLst>
              <a:ext uri="{FF2B5EF4-FFF2-40B4-BE49-F238E27FC236}">
                <a16:creationId xmlns:a16="http://schemas.microsoft.com/office/drawing/2014/main" id="{700A51D8-2C58-3743-A0EE-B7662A495CA3}"/>
              </a:ext>
            </a:extLst>
          </p:cNvPr>
          <p:cNvSpPr>
            <a:spLocks noGrp="1"/>
          </p:cNvSpPr>
          <p:nvPr>
            <p:ph sz="quarter" idx="4"/>
          </p:nvPr>
        </p:nvSpPr>
        <p:spPr>
          <a:xfrm>
            <a:off x="6355080" y="2443589"/>
            <a:ext cx="4253484" cy="2725934"/>
          </a:xfrm>
          <a:solidFill>
            <a:schemeClr val="bg1"/>
          </a:solidFill>
        </p:spPr>
        <p:txBody>
          <a:bodyPr>
            <a:normAutofit/>
          </a:bodyPr>
          <a:lstStyle/>
          <a:p>
            <a:r>
              <a:rPr lang="en-US" sz="2400" dirty="0"/>
              <a:t>Efficacy lower, Compliance higher </a:t>
            </a:r>
          </a:p>
          <a:p>
            <a:r>
              <a:rPr lang="en-US" sz="2400" dirty="0"/>
              <a:t>&gt;80% after one year</a:t>
            </a:r>
          </a:p>
          <a:p>
            <a:r>
              <a:rPr lang="en-US" sz="2400" dirty="0"/>
              <a:t>Comfortable</a:t>
            </a:r>
          </a:p>
          <a:p>
            <a:r>
              <a:rPr lang="en-US" sz="2400" dirty="0"/>
              <a:t>Portable</a:t>
            </a:r>
          </a:p>
          <a:p>
            <a:endParaRPr lang="en-US" dirty="0"/>
          </a:p>
          <a:p>
            <a:endParaRPr lang="en-US" dirty="0"/>
          </a:p>
        </p:txBody>
      </p:sp>
      <p:sp>
        <p:nvSpPr>
          <p:cNvPr id="8" name="Text Placeholder 7">
            <a:extLst>
              <a:ext uri="{FF2B5EF4-FFF2-40B4-BE49-F238E27FC236}">
                <a16:creationId xmlns:a16="http://schemas.microsoft.com/office/drawing/2014/main" id="{14E654C6-63E0-EB45-BA3F-8FA4D0609A62}"/>
              </a:ext>
            </a:extLst>
          </p:cNvPr>
          <p:cNvSpPr>
            <a:spLocks noGrp="1"/>
          </p:cNvSpPr>
          <p:nvPr>
            <p:ph type="body" sz="quarter" idx="13"/>
          </p:nvPr>
        </p:nvSpPr>
        <p:spPr>
          <a:xfrm>
            <a:off x="6355080" y="1633599"/>
            <a:ext cx="4270248" cy="481775"/>
          </a:xfrm>
          <a:solidFill>
            <a:schemeClr val="bg1"/>
          </a:solidFill>
        </p:spPr>
        <p:txBody>
          <a:bodyPr>
            <a:normAutofit/>
          </a:bodyPr>
          <a:lstStyle/>
          <a:p>
            <a:r>
              <a:rPr lang="en-US" sz="2400" dirty="0"/>
              <a:t>APPLIANCES</a:t>
            </a:r>
          </a:p>
        </p:txBody>
      </p:sp>
      <p:sp>
        <p:nvSpPr>
          <p:cNvPr id="4" name="Title 3">
            <a:extLst>
              <a:ext uri="{FF2B5EF4-FFF2-40B4-BE49-F238E27FC236}">
                <a16:creationId xmlns:a16="http://schemas.microsoft.com/office/drawing/2014/main" id="{B9CFC5AF-29AD-5447-ACA7-1B6D91564996}"/>
              </a:ext>
            </a:extLst>
          </p:cNvPr>
          <p:cNvSpPr>
            <a:spLocks noGrp="1"/>
          </p:cNvSpPr>
          <p:nvPr>
            <p:ph type="title"/>
          </p:nvPr>
        </p:nvSpPr>
        <p:spPr>
          <a:xfrm>
            <a:off x="2231135" y="129731"/>
            <a:ext cx="7729728" cy="1188720"/>
          </a:xfrm>
        </p:spPr>
        <p:txBody>
          <a:bodyPr>
            <a:normAutofit/>
          </a:bodyPr>
          <a:lstStyle/>
          <a:p>
            <a:r>
              <a:rPr lang="en-US" sz="3200" dirty="0"/>
              <a:t>Time to Harmonize</a:t>
            </a:r>
          </a:p>
        </p:txBody>
      </p:sp>
      <p:sp>
        <p:nvSpPr>
          <p:cNvPr id="10" name="TextBox 9">
            <a:extLst>
              <a:ext uri="{FF2B5EF4-FFF2-40B4-BE49-F238E27FC236}">
                <a16:creationId xmlns:a16="http://schemas.microsoft.com/office/drawing/2014/main" id="{808C5A93-4519-7E4B-910A-6FE476E3CA3B}"/>
              </a:ext>
            </a:extLst>
          </p:cNvPr>
          <p:cNvSpPr txBox="1"/>
          <p:nvPr/>
        </p:nvSpPr>
        <p:spPr>
          <a:xfrm>
            <a:off x="3599207" y="5403715"/>
            <a:ext cx="5369151" cy="646331"/>
          </a:xfrm>
          <a:prstGeom prst="rect">
            <a:avLst/>
          </a:prstGeom>
          <a:solidFill>
            <a:schemeClr val="bg1"/>
          </a:solidFill>
        </p:spPr>
        <p:txBody>
          <a:bodyPr wrap="square" rtlCol="0">
            <a:spAutoFit/>
          </a:bodyPr>
          <a:lstStyle/>
          <a:p>
            <a:r>
              <a:rPr lang="en-US" sz="3600" dirty="0">
                <a:solidFill>
                  <a:srgbClr val="0070C0"/>
                </a:solidFill>
              </a:rPr>
              <a:t>COMBINATION THERAPY</a:t>
            </a:r>
          </a:p>
        </p:txBody>
      </p:sp>
      <p:sp>
        <p:nvSpPr>
          <p:cNvPr id="13" name="TextBox 12">
            <a:extLst>
              <a:ext uri="{FF2B5EF4-FFF2-40B4-BE49-F238E27FC236}">
                <a16:creationId xmlns:a16="http://schemas.microsoft.com/office/drawing/2014/main" id="{1F218AA4-FCAD-4545-8665-D64261F1875E}"/>
              </a:ext>
            </a:extLst>
          </p:cNvPr>
          <p:cNvSpPr txBox="1"/>
          <p:nvPr/>
        </p:nvSpPr>
        <p:spPr>
          <a:xfrm>
            <a:off x="1438123" y="6208656"/>
            <a:ext cx="9691320" cy="577081"/>
          </a:xfrm>
          <a:prstGeom prst="rect">
            <a:avLst/>
          </a:prstGeom>
          <a:noFill/>
        </p:spPr>
        <p:txBody>
          <a:bodyPr wrap="square" rtlCol="0">
            <a:spAutoFit/>
          </a:bodyPr>
          <a:lstStyle/>
          <a:p>
            <a:r>
              <a:rPr lang="en-US" sz="1050" dirty="0" err="1"/>
              <a:t>Ramar</a:t>
            </a:r>
            <a:r>
              <a:rPr lang="en-US" sz="1050" dirty="0"/>
              <a:t> K, Dort LC, Katz SG, et al. Clinical Practice Guideline for the Treatment Obstructive Sleep Apnea and Snoring with Oral Appliance Therapy: A Update for 2015. Journal of Clinical Sleep Medicine. 2015; 11(7): p. 773-827. </a:t>
            </a:r>
          </a:p>
          <a:p>
            <a:r>
              <a:rPr lang="en-US" sz="1050" dirty="0"/>
              <a:t>Sutherland K,, </a:t>
            </a:r>
            <a:r>
              <a:rPr lang="en-US" sz="1050" dirty="0" err="1"/>
              <a:t>Dalci</a:t>
            </a:r>
            <a:r>
              <a:rPr lang="en-US" sz="1050" dirty="0"/>
              <a:t> O, Cistulli P, et al. </a:t>
            </a:r>
            <a:r>
              <a:rPr lang="en-US" sz="1050" dirty="0" err="1"/>
              <a:t>SleepMedical</a:t>
            </a:r>
            <a:r>
              <a:rPr lang="en-US" sz="1050" dirty="0"/>
              <a:t> Clinic. 2021Mar: 16(1):145-154, doi: 10.1016/j.jsmc.2020.10.004. </a:t>
            </a:r>
            <a:r>
              <a:rPr lang="en-US" sz="1050" dirty="0" err="1"/>
              <a:t>Epub</a:t>
            </a:r>
            <a:r>
              <a:rPr lang="en-US" sz="1050" dirty="0"/>
              <a:t> 2020 Dec 7.</a:t>
            </a:r>
          </a:p>
        </p:txBody>
      </p:sp>
    </p:spTree>
    <p:extLst>
      <p:ext uri="{BB962C8B-B14F-4D97-AF65-F5344CB8AC3E}">
        <p14:creationId xmlns:p14="http://schemas.microsoft.com/office/powerpoint/2010/main" val="710337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D4E4A9F-CDEB-A447-AAD5-4E49ADEC84A1}"/>
              </a:ext>
            </a:extLst>
          </p:cNvPr>
          <p:cNvSpPr>
            <a:spLocks noGrp="1"/>
          </p:cNvSpPr>
          <p:nvPr>
            <p:ph type="title"/>
          </p:nvPr>
        </p:nvSpPr>
        <p:spPr>
          <a:xfrm>
            <a:off x="2231136" y="467418"/>
            <a:ext cx="7729728" cy="1188720"/>
          </a:xfrm>
          <a:solidFill>
            <a:schemeClr val="bg1"/>
          </a:solidFill>
        </p:spPr>
        <p:txBody>
          <a:bodyPr>
            <a:normAutofit/>
          </a:bodyPr>
          <a:lstStyle/>
          <a:p>
            <a:r>
              <a:rPr lang="en-US" sz="3600" dirty="0">
                <a:solidFill>
                  <a:srgbClr val="0070C0"/>
                </a:solidFill>
              </a:rPr>
              <a:t>Takeaways</a:t>
            </a:r>
          </a:p>
        </p:txBody>
      </p:sp>
      <p:sp>
        <p:nvSpPr>
          <p:cNvPr id="8" name="Content Placeholder 7">
            <a:extLst>
              <a:ext uri="{FF2B5EF4-FFF2-40B4-BE49-F238E27FC236}">
                <a16:creationId xmlns:a16="http://schemas.microsoft.com/office/drawing/2014/main" id="{50D6B6E3-6064-9C41-8887-26062F92777B}"/>
              </a:ext>
            </a:extLst>
          </p:cNvPr>
          <p:cNvSpPr>
            <a:spLocks noGrp="1"/>
          </p:cNvSpPr>
          <p:nvPr>
            <p:ph idx="1"/>
          </p:nvPr>
        </p:nvSpPr>
        <p:spPr>
          <a:xfrm>
            <a:off x="1706062" y="2291262"/>
            <a:ext cx="8779512" cy="2879256"/>
          </a:xfrm>
        </p:spPr>
        <p:txBody>
          <a:bodyPr>
            <a:normAutofit fontScale="92500" lnSpcReduction="20000"/>
          </a:bodyPr>
          <a:lstStyle/>
          <a:p>
            <a:r>
              <a:rPr lang="en-US" sz="2800" dirty="0">
                <a:solidFill>
                  <a:srgbClr val="0070C0"/>
                </a:solidFill>
              </a:rPr>
              <a:t>Educate your patient/caregiver</a:t>
            </a:r>
          </a:p>
          <a:p>
            <a:r>
              <a:rPr lang="en-US" sz="2800" dirty="0">
                <a:solidFill>
                  <a:srgbClr val="0070C0"/>
                </a:solidFill>
              </a:rPr>
              <a:t>Team education and support is a MUST</a:t>
            </a:r>
          </a:p>
          <a:p>
            <a:r>
              <a:rPr lang="en-US" sz="2800" dirty="0">
                <a:solidFill>
                  <a:srgbClr val="0070C0"/>
                </a:solidFill>
              </a:rPr>
              <a:t>Major reason for discontinuation of appliances- Patients perceived benefits </a:t>
            </a:r>
          </a:p>
          <a:p>
            <a:r>
              <a:rPr lang="en-US" sz="2800" dirty="0">
                <a:solidFill>
                  <a:srgbClr val="0070C0"/>
                </a:solidFill>
              </a:rPr>
              <a:t>Look beyond the AHI</a:t>
            </a:r>
          </a:p>
          <a:p>
            <a:r>
              <a:rPr lang="en-US" sz="2800" dirty="0">
                <a:solidFill>
                  <a:srgbClr val="0070C0"/>
                </a:solidFill>
              </a:rPr>
              <a:t>Obstructive Sleep Apnea (OSA) is a common chronic disorder  that requires lifetime care and management of the patient</a:t>
            </a:r>
          </a:p>
          <a:p>
            <a:endParaRPr lang="en-US" dirty="0">
              <a:solidFill>
                <a:srgbClr val="404040"/>
              </a:solidFill>
            </a:endParaRPr>
          </a:p>
        </p:txBody>
      </p:sp>
    </p:spTree>
    <p:extLst>
      <p:ext uri="{BB962C8B-B14F-4D97-AF65-F5344CB8AC3E}">
        <p14:creationId xmlns:p14="http://schemas.microsoft.com/office/powerpoint/2010/main" val="1224283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sign in front of a tree&#10;&#10;Description automatically generated with medium confidence">
            <a:extLst>
              <a:ext uri="{FF2B5EF4-FFF2-40B4-BE49-F238E27FC236}">
                <a16:creationId xmlns:a16="http://schemas.microsoft.com/office/drawing/2014/main" id="{CB5B696C-8534-A148-AE93-ED75BFCCCD69}"/>
              </a:ext>
            </a:extLst>
          </p:cNvPr>
          <p:cNvPicPr>
            <a:picLocks noChangeAspect="1"/>
          </p:cNvPicPr>
          <p:nvPr/>
        </p:nvPicPr>
        <p:blipFill rotWithShape="1">
          <a:blip r:embed="rId2"/>
          <a:srcRect t="3617" b="12008"/>
          <a:stretch/>
        </p:blipFill>
        <p:spPr>
          <a:xfrm>
            <a:off x="-41781" y="-1"/>
            <a:ext cx="6314433" cy="6857990"/>
          </a:xfrm>
          <a:prstGeom prst="rect">
            <a:avLst/>
          </a:prstGeom>
        </p:spPr>
      </p:pic>
      <p:sp>
        <p:nvSpPr>
          <p:cNvPr id="7" name="Rectangle 6">
            <a:extLst>
              <a:ext uri="{FF2B5EF4-FFF2-40B4-BE49-F238E27FC236}">
                <a16:creationId xmlns:a16="http://schemas.microsoft.com/office/drawing/2014/main" id="{24AAA61C-104F-584B-9208-093EF24F0A22}"/>
              </a:ext>
            </a:extLst>
          </p:cNvPr>
          <p:cNvSpPr/>
          <p:nvPr/>
        </p:nvSpPr>
        <p:spPr>
          <a:xfrm>
            <a:off x="6491103" y="2171699"/>
            <a:ext cx="5410386" cy="4686301"/>
          </a:xfrm>
          <a:prstGeom prst="rect">
            <a:avLst/>
          </a:prstGeom>
        </p:spPr>
        <p:txBody>
          <a:bodyPr vert="horz" lIns="91440" tIns="45720" rIns="91440" bIns="45720" rtlCol="0" anchor="ctr">
            <a:noAutofit/>
          </a:bodyPr>
          <a:lstStyle/>
          <a:p>
            <a:pPr marL="155448" algn="ctr" defTabSz="914400">
              <a:lnSpc>
                <a:spcPct val="110000"/>
              </a:lnSpc>
              <a:spcBef>
                <a:spcPts val="1000"/>
              </a:spcBef>
              <a:spcAft>
                <a:spcPts val="200"/>
              </a:spcAft>
              <a:buClr>
                <a:schemeClr val="accent2"/>
              </a:buClr>
            </a:pPr>
            <a:r>
              <a:rPr lang="en-US" sz="2000" dirty="0">
                <a:solidFill>
                  <a:schemeClr val="tx1">
                    <a:lumMod val="85000"/>
                    <a:lumOff val="15000"/>
                  </a:schemeClr>
                </a:solidFill>
              </a:rPr>
              <a:t>Dr. Suzanne </a:t>
            </a:r>
            <a:r>
              <a:rPr lang="en-US" sz="2000" dirty="0" err="1">
                <a:solidFill>
                  <a:schemeClr val="tx1">
                    <a:lumMod val="85000"/>
                    <a:lumOff val="15000"/>
                  </a:schemeClr>
                </a:solidFill>
              </a:rPr>
              <a:t>Mericle</a:t>
            </a:r>
            <a:endParaRPr lang="en-US" sz="2000" dirty="0">
              <a:solidFill>
                <a:schemeClr val="tx1">
                  <a:lumMod val="85000"/>
                  <a:lumOff val="15000"/>
                </a:schemeClr>
              </a:solidFill>
            </a:endParaRPr>
          </a:p>
          <a:p>
            <a:pPr marL="155448" algn="ctr" defTabSz="914400">
              <a:lnSpc>
                <a:spcPct val="110000"/>
              </a:lnSpc>
              <a:spcBef>
                <a:spcPts val="1000"/>
              </a:spcBef>
              <a:spcAft>
                <a:spcPts val="200"/>
              </a:spcAft>
              <a:buClr>
                <a:schemeClr val="accent2"/>
              </a:buClr>
            </a:pPr>
            <a:r>
              <a:rPr lang="en-US" sz="2000" dirty="0" err="1">
                <a:solidFill>
                  <a:schemeClr val="tx1">
                    <a:lumMod val="85000"/>
                    <a:lumOff val="15000"/>
                  </a:schemeClr>
                </a:solidFill>
              </a:rPr>
              <a:t>Mericle</a:t>
            </a:r>
            <a:r>
              <a:rPr lang="en-US" sz="2000" dirty="0">
                <a:solidFill>
                  <a:schemeClr val="tx1">
                    <a:lumMod val="85000"/>
                    <a:lumOff val="15000"/>
                  </a:schemeClr>
                </a:solidFill>
              </a:rPr>
              <a:t> Dentistry/St. Simons Dental Sleep &amp;TMJ Center</a:t>
            </a:r>
            <a:endParaRPr lang="en-US" sz="2000" dirty="0">
              <a:solidFill>
                <a:schemeClr val="tx1">
                  <a:lumMod val="85000"/>
                  <a:lumOff val="15000"/>
                </a:schemeClr>
              </a:solidFill>
              <a:hlinkClick r:id="rId3"/>
            </a:endParaRPr>
          </a:p>
          <a:p>
            <a:pPr marL="155448" algn="ctr" defTabSz="914400">
              <a:lnSpc>
                <a:spcPct val="110000"/>
              </a:lnSpc>
              <a:spcBef>
                <a:spcPts val="1000"/>
              </a:spcBef>
              <a:spcAft>
                <a:spcPts val="200"/>
              </a:spcAft>
              <a:buClr>
                <a:schemeClr val="accent2"/>
              </a:buClr>
            </a:pPr>
            <a:r>
              <a:rPr lang="en-US" dirty="0">
                <a:solidFill>
                  <a:schemeClr val="tx1">
                    <a:lumMod val="85000"/>
                    <a:lumOff val="15000"/>
                  </a:schemeClr>
                </a:solidFill>
              </a:rPr>
              <a:t>Practical Sleep Education</a:t>
            </a:r>
          </a:p>
          <a:p>
            <a:pPr marL="155448" algn="ctr" defTabSz="914400">
              <a:lnSpc>
                <a:spcPct val="110000"/>
              </a:lnSpc>
              <a:spcBef>
                <a:spcPts val="1000"/>
              </a:spcBef>
              <a:spcAft>
                <a:spcPts val="200"/>
              </a:spcAft>
              <a:buClr>
                <a:schemeClr val="accent2"/>
              </a:buClr>
            </a:pPr>
            <a:r>
              <a:rPr lang="en-US" dirty="0">
                <a:solidFill>
                  <a:schemeClr val="tx1">
                    <a:lumMod val="85000"/>
                    <a:lumOff val="15000"/>
                  </a:schemeClr>
                </a:solidFill>
              </a:rPr>
              <a:t>ASBA Diplomate</a:t>
            </a:r>
          </a:p>
          <a:p>
            <a:pPr marL="155448" algn="ctr" defTabSz="914400">
              <a:lnSpc>
                <a:spcPct val="110000"/>
              </a:lnSpc>
              <a:spcBef>
                <a:spcPts val="1000"/>
              </a:spcBef>
              <a:spcAft>
                <a:spcPts val="200"/>
              </a:spcAft>
              <a:buClr>
                <a:schemeClr val="accent2"/>
              </a:buClr>
            </a:pPr>
            <a:r>
              <a:rPr lang="en-US" dirty="0">
                <a:solidFill>
                  <a:schemeClr val="tx1">
                    <a:lumMod val="85000"/>
                    <a:lumOff val="15000"/>
                  </a:schemeClr>
                </a:solidFill>
              </a:rPr>
              <a:t>ASDSM Qualifying Dentist</a:t>
            </a:r>
          </a:p>
          <a:p>
            <a:pPr marL="155448" algn="ctr" defTabSz="914400">
              <a:lnSpc>
                <a:spcPct val="110000"/>
              </a:lnSpc>
              <a:spcBef>
                <a:spcPts val="1000"/>
              </a:spcBef>
              <a:spcAft>
                <a:spcPts val="200"/>
              </a:spcAft>
              <a:buClr>
                <a:schemeClr val="accent2"/>
              </a:buClr>
            </a:pPr>
            <a:r>
              <a:rPr lang="en-US" dirty="0">
                <a:solidFill>
                  <a:schemeClr val="tx1">
                    <a:lumMod val="85000"/>
                    <a:lumOff val="15000"/>
                  </a:schemeClr>
                </a:solidFill>
                <a:hlinkClick r:id="rId3"/>
              </a:rPr>
              <a:t>Drmericle.mericledentistry@gmail.com</a:t>
            </a:r>
            <a:endParaRPr lang="en-US" dirty="0">
              <a:solidFill>
                <a:schemeClr val="tx1">
                  <a:lumMod val="85000"/>
                  <a:lumOff val="15000"/>
                </a:schemeClr>
              </a:solidFill>
            </a:endParaRPr>
          </a:p>
          <a:p>
            <a:pPr marL="155448" algn="ctr" defTabSz="914400">
              <a:lnSpc>
                <a:spcPct val="110000"/>
              </a:lnSpc>
              <a:spcBef>
                <a:spcPts val="1000"/>
              </a:spcBef>
              <a:spcAft>
                <a:spcPts val="200"/>
              </a:spcAft>
              <a:buClr>
                <a:schemeClr val="accent2"/>
              </a:buClr>
            </a:pPr>
            <a:r>
              <a:rPr lang="en-US" dirty="0">
                <a:solidFill>
                  <a:schemeClr val="tx1">
                    <a:lumMod val="85000"/>
                    <a:lumOff val="15000"/>
                  </a:schemeClr>
                </a:solidFill>
              </a:rPr>
              <a:t>Office: 912.638.3559</a:t>
            </a:r>
          </a:p>
          <a:p>
            <a:pPr marL="155448" algn="ctr" defTabSz="914400">
              <a:lnSpc>
                <a:spcPct val="110000"/>
              </a:lnSpc>
              <a:spcBef>
                <a:spcPts val="1000"/>
              </a:spcBef>
              <a:spcAft>
                <a:spcPts val="200"/>
              </a:spcAft>
              <a:buClr>
                <a:schemeClr val="accent2"/>
              </a:buClr>
            </a:pPr>
            <a:r>
              <a:rPr lang="en-US" dirty="0">
                <a:solidFill>
                  <a:schemeClr val="tx1">
                    <a:lumMod val="85000"/>
                    <a:lumOff val="15000"/>
                  </a:schemeClr>
                </a:solidFill>
              </a:rPr>
              <a:t>Cell: 912.230.4039</a:t>
            </a:r>
          </a:p>
          <a:p>
            <a:pPr marL="155448" algn="ctr" defTabSz="914400">
              <a:lnSpc>
                <a:spcPct val="110000"/>
              </a:lnSpc>
              <a:spcBef>
                <a:spcPts val="1000"/>
              </a:spcBef>
              <a:spcAft>
                <a:spcPts val="200"/>
              </a:spcAft>
              <a:buClr>
                <a:schemeClr val="accent2"/>
              </a:buClr>
            </a:pPr>
            <a:r>
              <a:rPr lang="en-US" dirty="0">
                <a:solidFill>
                  <a:schemeClr val="tx1">
                    <a:lumMod val="85000"/>
                    <a:lumOff val="15000"/>
                  </a:schemeClr>
                </a:solidFill>
              </a:rPr>
              <a:t>123 Main Street, Saint Simons Island, Georgia </a:t>
            </a:r>
            <a:r>
              <a:rPr lang="en-US" sz="2000" dirty="0">
                <a:solidFill>
                  <a:schemeClr val="tx1">
                    <a:lumMod val="85000"/>
                    <a:lumOff val="15000"/>
                  </a:schemeClr>
                </a:solidFill>
              </a:rPr>
              <a:t>31522</a:t>
            </a:r>
          </a:p>
        </p:txBody>
      </p:sp>
      <p:sp>
        <p:nvSpPr>
          <p:cNvPr id="2" name="TextBox 1">
            <a:extLst>
              <a:ext uri="{FF2B5EF4-FFF2-40B4-BE49-F238E27FC236}">
                <a16:creationId xmlns:a16="http://schemas.microsoft.com/office/drawing/2014/main" id="{0EB9FF92-2FEC-CC44-A92F-D752AC825994}"/>
              </a:ext>
            </a:extLst>
          </p:cNvPr>
          <p:cNvSpPr txBox="1"/>
          <p:nvPr/>
        </p:nvSpPr>
        <p:spPr>
          <a:xfrm>
            <a:off x="6928005" y="242619"/>
            <a:ext cx="4536582" cy="1800493"/>
          </a:xfrm>
          <a:prstGeom prst="rect">
            <a:avLst/>
          </a:prstGeom>
          <a:noFill/>
        </p:spPr>
        <p:txBody>
          <a:bodyPr wrap="square" rtlCol="0">
            <a:spAutoFit/>
          </a:bodyPr>
          <a:lstStyle/>
          <a:p>
            <a:pPr algn="ctr">
              <a:spcAft>
                <a:spcPts val="600"/>
              </a:spcAft>
            </a:pPr>
            <a:r>
              <a:rPr lang="en-US" sz="2400" dirty="0">
                <a:solidFill>
                  <a:srgbClr val="00B0F0"/>
                </a:solidFill>
                <a:effectLst>
                  <a:outerShdw blurRad="50800" dist="38100" dir="8100000" algn="tr" rotWithShape="0">
                    <a:prstClr val="black">
                      <a:alpha val="40000"/>
                    </a:prstClr>
                  </a:outerShdw>
                </a:effectLst>
                <a:latin typeface="Century Gothic" panose="020B0502020202020204" pitchFamily="34" charset="0"/>
                <a:cs typeface="Arial" panose="020B0604020202020204" pitchFamily="34" charset="0"/>
              </a:rPr>
              <a:t>I WISH YOU AND ALL </a:t>
            </a:r>
          </a:p>
          <a:p>
            <a:pPr algn="ctr">
              <a:spcAft>
                <a:spcPts val="600"/>
              </a:spcAft>
            </a:pPr>
            <a:r>
              <a:rPr lang="en-US" sz="2400" dirty="0">
                <a:solidFill>
                  <a:srgbClr val="00B0F0"/>
                </a:solidFill>
                <a:effectLst>
                  <a:outerShdw blurRad="50800" dist="38100" dir="8100000" algn="tr" rotWithShape="0">
                    <a:prstClr val="black">
                      <a:alpha val="40000"/>
                    </a:prstClr>
                  </a:outerShdw>
                </a:effectLst>
                <a:latin typeface="Century Gothic" panose="020B0502020202020204" pitchFamily="34" charset="0"/>
                <a:cs typeface="Arial" panose="020B0604020202020204" pitchFamily="34" charset="0"/>
              </a:rPr>
              <a:t>OF  YOUR </a:t>
            </a:r>
          </a:p>
          <a:p>
            <a:pPr algn="ctr">
              <a:spcAft>
                <a:spcPts val="600"/>
              </a:spcAft>
            </a:pPr>
            <a:r>
              <a:rPr lang="en-US" sz="2400" dirty="0">
                <a:solidFill>
                  <a:srgbClr val="00B0F0"/>
                </a:solidFill>
                <a:effectLst>
                  <a:outerShdw blurRad="50800" dist="38100" dir="8100000" algn="tr" rotWithShape="0">
                    <a:prstClr val="black">
                      <a:alpha val="40000"/>
                    </a:prstClr>
                  </a:outerShdw>
                </a:effectLst>
                <a:latin typeface="Century Gothic" panose="020B0502020202020204" pitchFamily="34" charset="0"/>
                <a:cs typeface="Arial" panose="020B0604020202020204" pitchFamily="34" charset="0"/>
              </a:rPr>
              <a:t>PATIENTS</a:t>
            </a:r>
          </a:p>
          <a:p>
            <a:pPr algn="ctr">
              <a:spcAft>
                <a:spcPts val="600"/>
              </a:spcAft>
            </a:pPr>
            <a:r>
              <a:rPr lang="en-US" sz="2400" dirty="0">
                <a:solidFill>
                  <a:srgbClr val="00B0F0"/>
                </a:solidFill>
                <a:effectLst>
                  <a:outerShdw blurRad="50800" dist="38100" dir="8100000" algn="tr" rotWithShape="0">
                    <a:prstClr val="black">
                      <a:alpha val="40000"/>
                    </a:prstClr>
                  </a:outerShdw>
                </a:effectLst>
                <a:latin typeface="Century Gothic" panose="020B0502020202020204" pitchFamily="34" charset="0"/>
                <a:cs typeface="Arial" panose="020B0604020202020204" pitchFamily="34" charset="0"/>
              </a:rPr>
              <a:t>SWEET DREAMS!</a:t>
            </a:r>
          </a:p>
        </p:txBody>
      </p:sp>
      <p:pic>
        <p:nvPicPr>
          <p:cNvPr id="20" name="Picture 19" descr="A close up of a tree&#10;&#10;Description automatically generated with low confidence">
            <a:extLst>
              <a:ext uri="{FF2B5EF4-FFF2-40B4-BE49-F238E27FC236}">
                <a16:creationId xmlns:a16="http://schemas.microsoft.com/office/drawing/2014/main" id="{E525CAC2-DE19-9B45-82FB-CE1352B73242}"/>
              </a:ext>
            </a:extLst>
          </p:cNvPr>
          <p:cNvPicPr>
            <a:picLocks noChangeAspect="1"/>
          </p:cNvPicPr>
          <p:nvPr/>
        </p:nvPicPr>
        <p:blipFill>
          <a:blip r:embed="rId4"/>
          <a:stretch>
            <a:fillRect/>
          </a:stretch>
        </p:blipFill>
        <p:spPr>
          <a:xfrm>
            <a:off x="2071688" y="5100545"/>
            <a:ext cx="2786062" cy="685893"/>
          </a:xfrm>
          <a:prstGeom prst="rect">
            <a:avLst/>
          </a:prstGeom>
        </p:spPr>
      </p:pic>
    </p:spTree>
    <p:extLst>
      <p:ext uri="{BB962C8B-B14F-4D97-AF65-F5344CB8AC3E}">
        <p14:creationId xmlns:p14="http://schemas.microsoft.com/office/powerpoint/2010/main" val="1508779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08C961-7C3F-C246-8E3D-8BCD16F7715A}"/>
              </a:ext>
            </a:extLst>
          </p:cNvPr>
          <p:cNvSpPr>
            <a:spLocks noGrp="1"/>
          </p:cNvSpPr>
          <p:nvPr>
            <p:ph type="title"/>
          </p:nvPr>
        </p:nvSpPr>
        <p:spPr>
          <a:xfrm>
            <a:off x="734122" y="839679"/>
            <a:ext cx="3698803" cy="1440394"/>
          </a:xfrm>
          <a:noFill/>
          <a:ln>
            <a:solidFill>
              <a:schemeClr val="tx1"/>
            </a:solidFill>
          </a:ln>
        </p:spPr>
        <p:txBody>
          <a:bodyPr>
            <a:normAutofit/>
          </a:bodyPr>
          <a:lstStyle/>
          <a:p>
            <a:r>
              <a:rPr lang="en-US" sz="2400" dirty="0">
                <a:solidFill>
                  <a:schemeClr val="tx1"/>
                </a:solidFill>
              </a:rPr>
              <a:t>ADA’s POLICY</a:t>
            </a:r>
          </a:p>
        </p:txBody>
      </p:sp>
      <p:sp>
        <p:nvSpPr>
          <p:cNvPr id="12" name="Rectangle 11">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3F4DD220-0A83-3247-9496-4AE5AA213926}"/>
              </a:ext>
            </a:extLst>
          </p:cNvPr>
          <p:cNvSpPr>
            <a:spLocks noGrp="1"/>
          </p:cNvSpPr>
          <p:nvPr>
            <p:ph idx="1"/>
          </p:nvPr>
        </p:nvSpPr>
        <p:spPr>
          <a:xfrm>
            <a:off x="6049182" y="802638"/>
            <a:ext cx="5408696" cy="5612450"/>
          </a:xfrm>
        </p:spPr>
        <p:txBody>
          <a:bodyPr anchor="ctr">
            <a:normAutofit/>
          </a:bodyPr>
          <a:lstStyle/>
          <a:p>
            <a:pPr marL="0" indent="0" algn="ctr">
              <a:buNone/>
            </a:pPr>
            <a:r>
              <a:rPr lang="en-US" dirty="0">
                <a:solidFill>
                  <a:schemeClr val="bg1"/>
                </a:solidFill>
              </a:rPr>
              <a:t>Dentists are </a:t>
            </a:r>
            <a:r>
              <a:rPr lang="en-US" b="1" dirty="0">
                <a:solidFill>
                  <a:schemeClr val="bg1"/>
                </a:solidFill>
              </a:rPr>
              <a:t>encouraged </a:t>
            </a:r>
            <a:r>
              <a:rPr lang="en-US" dirty="0">
                <a:solidFill>
                  <a:schemeClr val="bg1"/>
                </a:solidFill>
              </a:rPr>
              <a:t>to screen patients for SRBD as part of a comprehensive medical and dental history to recognize symptoms such as daytime sleepiness, choking, snoring or witnessed apneas and an evaluation for risk factors such as obesity, retrognathia, or hypertension. If risk for SRBD is determined, these patients should be referred, as needed, to the appropriate physicians for proper diagnosis. </a:t>
            </a:r>
          </a:p>
          <a:p>
            <a:pPr marL="0" indent="0">
              <a:buNone/>
            </a:pPr>
            <a:r>
              <a:rPr lang="en-US" dirty="0">
                <a:solidFill>
                  <a:schemeClr val="bg1"/>
                </a:solidFill>
              </a:rPr>
              <a:t>       </a:t>
            </a:r>
          </a:p>
          <a:p>
            <a:pPr marL="0" indent="0" algn="ctr">
              <a:buNone/>
            </a:pPr>
            <a:r>
              <a:rPr lang="en-US" sz="2000" dirty="0">
                <a:solidFill>
                  <a:schemeClr val="bg1"/>
                </a:solidFill>
              </a:rPr>
              <a:t>         </a:t>
            </a:r>
            <a:r>
              <a:rPr lang="en-US" sz="2400" dirty="0">
                <a:solidFill>
                  <a:srgbClr val="0070C0"/>
                </a:solidFill>
              </a:rPr>
              <a:t>Adopted by ADA’s 2017 House of Delegates </a:t>
            </a:r>
          </a:p>
          <a:p>
            <a:endParaRPr lang="en-US" dirty="0">
              <a:solidFill>
                <a:schemeClr val="bg1"/>
              </a:solidFill>
            </a:endParaRPr>
          </a:p>
        </p:txBody>
      </p:sp>
      <p:pic>
        <p:nvPicPr>
          <p:cNvPr id="4098" name="Picture 2" descr="ADA (@AmerDentalAssn) | Twitter">
            <a:extLst>
              <a:ext uri="{FF2B5EF4-FFF2-40B4-BE49-F238E27FC236}">
                <a16:creationId xmlns:a16="http://schemas.microsoft.com/office/drawing/2014/main" id="{7CFD4882-C020-5346-AD90-84EB96EF2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22" y="2786062"/>
            <a:ext cx="3846817" cy="3629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4933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B3897-D719-D84C-BDAF-D7A7DB46BD87}"/>
              </a:ext>
            </a:extLst>
          </p:cNvPr>
          <p:cNvSpPr>
            <a:spLocks noGrp="1"/>
          </p:cNvSpPr>
          <p:nvPr>
            <p:ph type="title"/>
          </p:nvPr>
        </p:nvSpPr>
        <p:spPr>
          <a:xfrm>
            <a:off x="2231136" y="467418"/>
            <a:ext cx="7729728" cy="1188720"/>
          </a:xfrm>
          <a:prstGeom prst="ellipse">
            <a:avLst/>
          </a:prstGeom>
          <a:solidFill>
            <a:schemeClr val="bg1"/>
          </a:solidFill>
        </p:spPr>
        <p:txBody>
          <a:bodyPr>
            <a:normAutofit/>
          </a:bodyPr>
          <a:lstStyle/>
          <a:p>
            <a:r>
              <a:rPr lang="en-US" dirty="0"/>
              <a:t>Dental Sleep medicine</a:t>
            </a:r>
          </a:p>
        </p:txBody>
      </p:sp>
      <p:sp>
        <p:nvSpPr>
          <p:cNvPr id="3" name="Content Placeholder 2">
            <a:extLst>
              <a:ext uri="{FF2B5EF4-FFF2-40B4-BE49-F238E27FC236}">
                <a16:creationId xmlns:a16="http://schemas.microsoft.com/office/drawing/2014/main" id="{000A79EC-F8C9-F643-953F-BB22030BFD54}"/>
              </a:ext>
            </a:extLst>
          </p:cNvPr>
          <p:cNvSpPr>
            <a:spLocks noGrp="1"/>
          </p:cNvSpPr>
          <p:nvPr>
            <p:ph idx="1"/>
          </p:nvPr>
        </p:nvSpPr>
        <p:spPr>
          <a:xfrm>
            <a:off x="1706062" y="2291262"/>
            <a:ext cx="8779512" cy="2879256"/>
          </a:xfrm>
        </p:spPr>
        <p:txBody>
          <a:bodyPr>
            <a:normAutofit/>
          </a:bodyPr>
          <a:lstStyle/>
          <a:p>
            <a:pPr marL="0" indent="0">
              <a:buNone/>
            </a:pPr>
            <a:endParaRPr lang="en-US" sz="2400" b="1" dirty="0">
              <a:solidFill>
                <a:srgbClr val="404040"/>
              </a:solidFill>
              <a:latin typeface="Arial" panose="020B0604020202020204" pitchFamily="34" charset="0"/>
              <a:cs typeface="Arial" panose="020B0604020202020204" pitchFamily="34" charset="0"/>
            </a:endParaRPr>
          </a:p>
          <a:p>
            <a:pPr marL="0" indent="0">
              <a:buNone/>
            </a:pPr>
            <a:r>
              <a:rPr lang="en-US" sz="2400" b="1" dirty="0">
                <a:solidFill>
                  <a:srgbClr val="404040"/>
                </a:solidFill>
                <a:latin typeface="Arial" panose="020B0604020202020204" pitchFamily="34" charset="0"/>
                <a:cs typeface="Arial" panose="020B0604020202020204" pitchFamily="34" charset="0"/>
              </a:rPr>
              <a:t>… </a:t>
            </a:r>
            <a:r>
              <a:rPr lang="en-US" sz="2400" dirty="0">
                <a:solidFill>
                  <a:srgbClr val="404040"/>
                </a:solidFill>
                <a:latin typeface="Arial" panose="020B0604020202020204" pitchFamily="34" charset="0"/>
                <a:cs typeface="Arial" panose="020B0604020202020204" pitchFamily="34" charset="0"/>
              </a:rPr>
              <a:t>is an area of dental practice that focuses on the use of oral appliance therapy to treat sleep-disordered breathing, including </a:t>
            </a:r>
            <a:r>
              <a:rPr lang="en-US" sz="2400" b="1" dirty="0">
                <a:solidFill>
                  <a:srgbClr val="404040"/>
                </a:solidFill>
                <a:latin typeface="Arial" panose="020B0604020202020204" pitchFamily="34" charset="0"/>
                <a:cs typeface="Arial" panose="020B0604020202020204" pitchFamily="34" charset="0"/>
              </a:rPr>
              <a:t>Snoring, </a:t>
            </a:r>
            <a:r>
              <a:rPr lang="en-US" sz="2400" dirty="0">
                <a:solidFill>
                  <a:srgbClr val="404040"/>
                </a:solidFill>
                <a:latin typeface="Arial" panose="020B0604020202020204" pitchFamily="34" charset="0"/>
                <a:cs typeface="Arial" panose="020B0604020202020204" pitchFamily="34" charset="0"/>
              </a:rPr>
              <a:t>and </a:t>
            </a:r>
            <a:r>
              <a:rPr lang="en-US" sz="2400" b="1" dirty="0">
                <a:solidFill>
                  <a:srgbClr val="404040"/>
                </a:solidFill>
                <a:latin typeface="Arial" panose="020B0604020202020204" pitchFamily="34" charset="0"/>
                <a:cs typeface="Arial" panose="020B0604020202020204" pitchFamily="34" charset="0"/>
              </a:rPr>
              <a:t>Obstructive Sleep Apnea </a:t>
            </a:r>
            <a:r>
              <a:rPr lang="en-US" sz="2400" dirty="0">
                <a:solidFill>
                  <a:srgbClr val="404040"/>
                </a:solidFill>
                <a:latin typeface="Arial" panose="020B0604020202020204" pitchFamily="34" charset="0"/>
                <a:cs typeface="Arial" panose="020B0604020202020204" pitchFamily="34" charset="0"/>
              </a:rPr>
              <a:t>(OSA). Dentists work together with physicians to identify the best treatment for each patient. The process begins with screening each patient…</a:t>
            </a:r>
          </a:p>
        </p:txBody>
      </p:sp>
    </p:spTree>
    <p:extLst>
      <p:ext uri="{BB962C8B-B14F-4D97-AF65-F5344CB8AC3E}">
        <p14:creationId xmlns:p14="http://schemas.microsoft.com/office/powerpoint/2010/main" val="215696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87437D-28DB-7149-A39B-678603B838BD}"/>
              </a:ext>
            </a:extLst>
          </p:cNvPr>
          <p:cNvSpPr>
            <a:spLocks noGrp="1"/>
          </p:cNvSpPr>
          <p:nvPr>
            <p:ph type="title"/>
          </p:nvPr>
        </p:nvSpPr>
        <p:spPr>
          <a:xfrm>
            <a:off x="769620" y="391277"/>
            <a:ext cx="4486656" cy="1141497"/>
          </a:xfrm>
        </p:spPr>
        <p:txBody>
          <a:bodyPr>
            <a:normAutofit fontScale="90000"/>
          </a:bodyPr>
          <a:lstStyle/>
          <a:p>
            <a:br>
              <a:rPr lang="en-US" dirty="0"/>
            </a:br>
            <a:r>
              <a:rPr lang="en-US" dirty="0"/>
              <a:t>DENTIST’S ROLE IN MANAGING THE PATIENTS</a:t>
            </a:r>
          </a:p>
        </p:txBody>
      </p:sp>
      <p:sp>
        <p:nvSpPr>
          <p:cNvPr id="5" name="Content Placeholder 4">
            <a:extLst>
              <a:ext uri="{FF2B5EF4-FFF2-40B4-BE49-F238E27FC236}">
                <a16:creationId xmlns:a16="http://schemas.microsoft.com/office/drawing/2014/main" id="{A0AC79C0-2F66-F945-B4F3-6C17DCB0CB40}"/>
              </a:ext>
            </a:extLst>
          </p:cNvPr>
          <p:cNvSpPr>
            <a:spLocks noGrp="1"/>
          </p:cNvSpPr>
          <p:nvPr>
            <p:ph idx="1"/>
          </p:nvPr>
        </p:nvSpPr>
        <p:spPr/>
        <p:txBody>
          <a:bodyPr>
            <a:normAutofit fontScale="92500" lnSpcReduction="20000"/>
          </a:bodyPr>
          <a:lstStyle/>
          <a:p>
            <a:r>
              <a:rPr lang="en-US" dirty="0"/>
              <a:t>Almost every practitioner in dentistry, no matter what their specialty or special interest, may have a potential role in the management of patients with a SBD (snoring /sleep apnea) </a:t>
            </a:r>
          </a:p>
          <a:p>
            <a:r>
              <a:rPr lang="en-US" dirty="0"/>
              <a:t>When taking patient’s health histories and examining the oral cavity, dentists can screen patients for OSA-related risk factors. Individuals presenting with these symptoms or features may be referred to a primary care physician or sleep medicine specialist for further evaluation.</a:t>
            </a:r>
          </a:p>
          <a:p>
            <a:r>
              <a:rPr lang="en-US" dirty="0"/>
              <a:t>Dentists working collaboratively with primary care physicians/sleep specialists, as part of a multidisciplinary care team, can assist in providing optimal long-term care for patients with OSA, including periodic dental and periodontal assessment, as well as fabrication and maintenance of properly fitted oral appliances that can be used safely over time</a:t>
            </a:r>
          </a:p>
          <a:p>
            <a:pPr marL="0" indent="0" algn="ctr">
              <a:buNone/>
            </a:pPr>
            <a:r>
              <a:rPr lang="en-US" dirty="0">
                <a:solidFill>
                  <a:srgbClr val="FF0000"/>
                </a:solidFill>
              </a:rPr>
              <a:t>   </a:t>
            </a:r>
            <a:endParaRPr lang="en-US" dirty="0">
              <a:solidFill>
                <a:srgbClr val="0070C0"/>
              </a:solidFill>
            </a:endParaRPr>
          </a:p>
        </p:txBody>
      </p:sp>
      <p:sp>
        <p:nvSpPr>
          <p:cNvPr id="6" name="Text Placeholder 5">
            <a:extLst>
              <a:ext uri="{FF2B5EF4-FFF2-40B4-BE49-F238E27FC236}">
                <a16:creationId xmlns:a16="http://schemas.microsoft.com/office/drawing/2014/main" id="{A6325FCB-AD94-3841-B712-BDAD59CE5D4D}"/>
              </a:ext>
            </a:extLst>
          </p:cNvPr>
          <p:cNvSpPr>
            <a:spLocks noGrp="1"/>
          </p:cNvSpPr>
          <p:nvPr>
            <p:ph type="body" sz="half" idx="2"/>
          </p:nvPr>
        </p:nvSpPr>
        <p:spPr>
          <a:xfrm>
            <a:off x="683514" y="538219"/>
            <a:ext cx="4815840" cy="2667927"/>
          </a:xfrm>
        </p:spPr>
        <p:txBody>
          <a:bodyPr>
            <a:noAutofit/>
          </a:bodyPr>
          <a:lstStyle/>
          <a:p>
            <a:endParaRPr lang="en-US" sz="2000" dirty="0"/>
          </a:p>
          <a:p>
            <a:endParaRPr lang="en-US" sz="2000" dirty="0"/>
          </a:p>
          <a:p>
            <a:endParaRPr lang="en-US" sz="2400" dirty="0"/>
          </a:p>
          <a:p>
            <a:r>
              <a:rPr lang="en-US" sz="2400" dirty="0"/>
              <a:t>TREAT or REFER</a:t>
            </a:r>
          </a:p>
          <a:p>
            <a:r>
              <a:rPr lang="en-US" sz="2400" dirty="0"/>
              <a:t>Liability</a:t>
            </a:r>
          </a:p>
          <a:p>
            <a:endParaRPr lang="en-US" sz="2000" dirty="0"/>
          </a:p>
          <a:p>
            <a:endParaRPr lang="en-US" sz="3600" dirty="0"/>
          </a:p>
          <a:p>
            <a:endParaRPr lang="en-US" sz="2000" dirty="0"/>
          </a:p>
        </p:txBody>
      </p:sp>
      <p:sp>
        <p:nvSpPr>
          <p:cNvPr id="8" name="TextBox 7">
            <a:extLst>
              <a:ext uri="{FF2B5EF4-FFF2-40B4-BE49-F238E27FC236}">
                <a16:creationId xmlns:a16="http://schemas.microsoft.com/office/drawing/2014/main" id="{409B26C8-A971-6746-A26E-5C2CD2AE3957}"/>
              </a:ext>
            </a:extLst>
          </p:cNvPr>
          <p:cNvSpPr txBox="1"/>
          <p:nvPr/>
        </p:nvSpPr>
        <p:spPr>
          <a:xfrm>
            <a:off x="6563004" y="5617029"/>
            <a:ext cx="5161991" cy="600164"/>
          </a:xfrm>
          <a:prstGeom prst="rect">
            <a:avLst/>
          </a:prstGeom>
          <a:noFill/>
        </p:spPr>
        <p:txBody>
          <a:bodyPr wrap="none" rtlCol="0">
            <a:spAutoFit/>
          </a:bodyPr>
          <a:lstStyle/>
          <a:p>
            <a:r>
              <a:rPr lang="en-US" sz="1100" dirty="0"/>
              <a:t>American Dental Association [internet]. Chicago: American Dental Association; c2019.</a:t>
            </a:r>
          </a:p>
          <a:p>
            <a:r>
              <a:rPr lang="en-US" sz="1100" dirty="0"/>
              <a:t> The role of dentistry in the treatment of sleep related breathing disorders </a:t>
            </a:r>
          </a:p>
          <a:p>
            <a:r>
              <a:rPr lang="en-US" sz="1100" dirty="0"/>
              <a:t>[cited 2020 Mar 10]. </a:t>
            </a:r>
          </a:p>
        </p:txBody>
      </p:sp>
      <p:sp>
        <p:nvSpPr>
          <p:cNvPr id="9" name="TextBox 8">
            <a:extLst>
              <a:ext uri="{FF2B5EF4-FFF2-40B4-BE49-F238E27FC236}">
                <a16:creationId xmlns:a16="http://schemas.microsoft.com/office/drawing/2014/main" id="{21D6AEAD-0568-104A-B221-606740583488}"/>
              </a:ext>
            </a:extLst>
          </p:cNvPr>
          <p:cNvSpPr txBox="1"/>
          <p:nvPr/>
        </p:nvSpPr>
        <p:spPr>
          <a:xfrm>
            <a:off x="6872288" y="271463"/>
            <a:ext cx="4403321" cy="369332"/>
          </a:xfrm>
          <a:prstGeom prst="rect">
            <a:avLst/>
          </a:prstGeom>
          <a:noFill/>
        </p:spPr>
        <p:txBody>
          <a:bodyPr wrap="none" rtlCol="0">
            <a:spAutoFit/>
          </a:bodyPr>
          <a:lstStyle/>
          <a:p>
            <a:r>
              <a:rPr lang="en-US" dirty="0">
                <a:solidFill>
                  <a:srgbClr val="002060"/>
                </a:solidFill>
              </a:rPr>
              <a:t>Adopted by ADA’s 2017 House of Delegates </a:t>
            </a:r>
          </a:p>
        </p:txBody>
      </p:sp>
      <p:pic>
        <p:nvPicPr>
          <p:cNvPr id="5122" name="Picture 2" descr="American-Dental-Association-Logo - Fay Dental Care">
            <a:extLst>
              <a:ext uri="{FF2B5EF4-FFF2-40B4-BE49-F238E27FC236}">
                <a16:creationId xmlns:a16="http://schemas.microsoft.com/office/drawing/2014/main" id="{E88954BE-3F29-CC4A-B665-A14ED5312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594" y="3651854"/>
            <a:ext cx="2857500" cy="266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19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59B5-6F15-104F-83E6-B6EA3D79B3C7}"/>
              </a:ext>
            </a:extLst>
          </p:cNvPr>
          <p:cNvSpPr>
            <a:spLocks noGrp="1"/>
          </p:cNvSpPr>
          <p:nvPr>
            <p:ph type="title"/>
          </p:nvPr>
        </p:nvSpPr>
        <p:spPr>
          <a:xfrm>
            <a:off x="804672" y="171451"/>
            <a:ext cx="4486656" cy="2194036"/>
          </a:xfrm>
        </p:spPr>
        <p:txBody>
          <a:bodyPr/>
          <a:lstStyle/>
          <a:p>
            <a:r>
              <a:rPr lang="en-US" dirty="0"/>
              <a:t>PREVALENCE OF OSA</a:t>
            </a:r>
          </a:p>
        </p:txBody>
      </p:sp>
      <p:sp>
        <p:nvSpPr>
          <p:cNvPr id="3" name="Content Placeholder 2">
            <a:extLst>
              <a:ext uri="{FF2B5EF4-FFF2-40B4-BE49-F238E27FC236}">
                <a16:creationId xmlns:a16="http://schemas.microsoft.com/office/drawing/2014/main" id="{F570A67E-5E23-8741-86C9-8D403C85C4A1}"/>
              </a:ext>
            </a:extLst>
          </p:cNvPr>
          <p:cNvSpPr>
            <a:spLocks noGrp="1"/>
          </p:cNvSpPr>
          <p:nvPr>
            <p:ph idx="1"/>
          </p:nvPr>
        </p:nvSpPr>
        <p:spPr>
          <a:xfrm>
            <a:off x="6736080" y="804672"/>
            <a:ext cx="4815840" cy="3710178"/>
          </a:xfrm>
        </p:spPr>
        <p:txBody>
          <a:bodyPr/>
          <a:lstStyle/>
          <a:p>
            <a:r>
              <a:rPr lang="en-US" dirty="0"/>
              <a:t> Approximately 34% and 17% of middle-aged men and women, respectively, meet the diagnostic criteria for OSA. </a:t>
            </a:r>
          </a:p>
          <a:p>
            <a:r>
              <a:rPr lang="en-US" dirty="0"/>
              <a:t>Sleep disturbances are common and underdiagnosed among middle-aged and older adults, and the prevalence varies by race/ethnicity, sex, and obesity status. </a:t>
            </a:r>
          </a:p>
          <a:p>
            <a:r>
              <a:rPr lang="en-US" dirty="0"/>
              <a:t>OSA prevalence is as high as 40% to 80% in patients with hypertension, heart failure, coronary artery disease, pulmonary hypertension, atrial fibrillation, and stroke.</a:t>
            </a:r>
          </a:p>
        </p:txBody>
      </p:sp>
      <p:sp>
        <p:nvSpPr>
          <p:cNvPr id="4" name="Text Placeholder 3">
            <a:extLst>
              <a:ext uri="{FF2B5EF4-FFF2-40B4-BE49-F238E27FC236}">
                <a16:creationId xmlns:a16="http://schemas.microsoft.com/office/drawing/2014/main" id="{06C59661-44E6-E34C-824B-D90A44149F2D}"/>
              </a:ext>
            </a:extLst>
          </p:cNvPr>
          <p:cNvSpPr>
            <a:spLocks noGrp="1"/>
          </p:cNvSpPr>
          <p:nvPr>
            <p:ph type="body" sz="half" idx="2"/>
          </p:nvPr>
        </p:nvSpPr>
        <p:spPr>
          <a:xfrm>
            <a:off x="1115568" y="5100638"/>
            <a:ext cx="3794760" cy="1448662"/>
          </a:xfrm>
        </p:spPr>
        <p:txBody>
          <a:bodyPr>
            <a:normAutofit lnSpcReduction="10000"/>
          </a:bodyPr>
          <a:lstStyle/>
          <a:p>
            <a:endParaRPr lang="en-US" dirty="0"/>
          </a:p>
          <a:p>
            <a:r>
              <a:rPr lang="en-US" sz="2400" dirty="0"/>
              <a:t>OSA is often under-recognized and under treated</a:t>
            </a:r>
          </a:p>
        </p:txBody>
      </p:sp>
      <p:sp>
        <p:nvSpPr>
          <p:cNvPr id="5" name="TextBox 4">
            <a:extLst>
              <a:ext uri="{FF2B5EF4-FFF2-40B4-BE49-F238E27FC236}">
                <a16:creationId xmlns:a16="http://schemas.microsoft.com/office/drawing/2014/main" id="{0C5D6B95-EB65-8C47-B690-4C21244E2F17}"/>
              </a:ext>
            </a:extLst>
          </p:cNvPr>
          <p:cNvSpPr txBox="1"/>
          <p:nvPr/>
        </p:nvSpPr>
        <p:spPr>
          <a:xfrm>
            <a:off x="6096000" y="5672138"/>
            <a:ext cx="6957717" cy="877163"/>
          </a:xfrm>
          <a:prstGeom prst="rect">
            <a:avLst/>
          </a:prstGeom>
          <a:noFill/>
        </p:spPr>
        <p:txBody>
          <a:bodyPr wrap="square" rtlCol="0">
            <a:spAutoFit/>
          </a:bodyPr>
          <a:lstStyle/>
          <a:p>
            <a:r>
              <a:rPr lang="en-US" sz="1100" dirty="0">
                <a:hlinkClick r:id="rId3">
                  <a:extLst>
                    <a:ext uri="{A12FA001-AC4F-418D-AE19-62706E023703}">
                      <ahyp:hlinkClr xmlns:ahyp="http://schemas.microsoft.com/office/drawing/2018/hyperlinkcolor" val="tx"/>
                    </a:ext>
                  </a:extLst>
                </a:hlinkClick>
              </a:rPr>
              <a:t>https://www.acc.org/latest-in-cardiology/ten-points</a:t>
            </a:r>
            <a:r>
              <a:rPr lang="en-US" sz="1100" dirty="0"/>
              <a:t>-to-remember/2021/06/25/15/07/obstructive-sleep-</a:t>
            </a:r>
          </a:p>
          <a:p>
            <a:r>
              <a:rPr lang="en-US" sz="1100" dirty="0"/>
              <a:t>apnea-and-</a:t>
            </a:r>
            <a:r>
              <a:rPr lang="en-US" sz="1100" dirty="0" err="1"/>
              <a:t>cvd</a:t>
            </a:r>
            <a:br>
              <a:rPr lang="en-US" dirty="0"/>
            </a:br>
            <a:r>
              <a:rPr lang="en-US" sz="1100" dirty="0"/>
              <a:t>Obstructive Sleep Apnea and CardiovascularDisease: A Scientific Statement From the American Heart</a:t>
            </a:r>
          </a:p>
          <a:p>
            <a:r>
              <a:rPr lang="en-US" sz="1100" dirty="0"/>
              <a:t>Association. </a:t>
            </a:r>
            <a:r>
              <a:rPr lang="en-US" sz="1100" i="1" dirty="0"/>
              <a:t>Circulation</a:t>
            </a:r>
            <a:r>
              <a:rPr lang="en-US" sz="1100" dirty="0"/>
              <a:t> 2021;Jun 21</a:t>
            </a:r>
            <a:r>
              <a:rPr lang="en-US" dirty="0"/>
              <a:t>:</a:t>
            </a:r>
          </a:p>
        </p:txBody>
      </p:sp>
      <p:pic>
        <p:nvPicPr>
          <p:cNvPr id="6146" name="Picture 2" descr="Obstructive sleep apnea - Wikipedia">
            <a:extLst>
              <a:ext uri="{FF2B5EF4-FFF2-40B4-BE49-F238E27FC236}">
                <a16:creationId xmlns:a16="http://schemas.microsoft.com/office/drawing/2014/main" id="{549EB151-47E2-184C-8033-5CA05866B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00" y="2700338"/>
            <a:ext cx="28321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930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87437D-28DB-7149-A39B-678603B838BD}"/>
              </a:ext>
            </a:extLst>
          </p:cNvPr>
          <p:cNvSpPr>
            <a:spLocks noGrp="1"/>
          </p:cNvSpPr>
          <p:nvPr>
            <p:ph type="title"/>
          </p:nvPr>
        </p:nvSpPr>
        <p:spPr>
          <a:xfrm>
            <a:off x="7720168" y="1586484"/>
            <a:ext cx="3685032" cy="3685032"/>
          </a:xfrm>
          <a:prstGeom prst="ellipse">
            <a:avLst/>
          </a:prstGeom>
          <a:solidFill>
            <a:schemeClr val="accent2"/>
          </a:solidFill>
          <a:ln>
            <a:noFill/>
          </a:ln>
        </p:spPr>
        <p:txBody>
          <a:bodyPr vert="horz" lIns="182880" tIns="182880" rIns="182880" bIns="182880" rtlCol="0" anchor="ctr">
            <a:normAutofit/>
          </a:bodyPr>
          <a:lstStyle/>
          <a:p>
            <a:r>
              <a:rPr lang="en-US" sz="2300">
                <a:solidFill>
                  <a:srgbClr val="FFFFFF"/>
                </a:solidFill>
              </a:rPr>
              <a:t>CURRENT challenges</a:t>
            </a:r>
            <a:br>
              <a:rPr lang="en-US" sz="2300">
                <a:solidFill>
                  <a:srgbClr val="FFFFFF"/>
                </a:solidFill>
              </a:rPr>
            </a:br>
            <a:r>
              <a:rPr lang="en-US" sz="2300">
                <a:solidFill>
                  <a:srgbClr val="FFFFFF"/>
                </a:solidFill>
              </a:rPr>
              <a:t>to managing sdb patient</a:t>
            </a:r>
          </a:p>
        </p:txBody>
      </p:sp>
      <p:sp>
        <p:nvSpPr>
          <p:cNvPr id="5" name="Content Placeholder 4">
            <a:extLst>
              <a:ext uri="{FF2B5EF4-FFF2-40B4-BE49-F238E27FC236}">
                <a16:creationId xmlns:a16="http://schemas.microsoft.com/office/drawing/2014/main" id="{A0AC79C0-2F66-F945-B4F3-6C17DCB0CB40}"/>
              </a:ext>
            </a:extLst>
          </p:cNvPr>
          <p:cNvSpPr>
            <a:spLocks noGrp="1"/>
          </p:cNvSpPr>
          <p:nvPr>
            <p:ph idx="1"/>
          </p:nvPr>
        </p:nvSpPr>
        <p:spPr>
          <a:xfrm>
            <a:off x="1316984" y="1283546"/>
            <a:ext cx="5715917" cy="3914063"/>
          </a:xfrm>
        </p:spPr>
        <p:txBody>
          <a:bodyPr vert="horz" lIns="91440" tIns="45720" rIns="91440" bIns="45720" rtlCol="0" anchor="ctr">
            <a:normAutofit/>
          </a:bodyPr>
          <a:lstStyle/>
          <a:p>
            <a:pPr>
              <a:lnSpc>
                <a:spcPct val="90000"/>
              </a:lnSpc>
            </a:pPr>
            <a:r>
              <a:rPr lang="en-US" b="1" dirty="0">
                <a:solidFill>
                  <a:srgbClr val="404040"/>
                </a:solidFill>
              </a:rPr>
              <a:t> </a:t>
            </a:r>
            <a:r>
              <a:rPr lang="en-US" dirty="0">
                <a:solidFill>
                  <a:srgbClr val="404040"/>
                </a:solidFill>
              </a:rPr>
              <a:t>AHI  focused, rather than healthy breathing and sleepiness. </a:t>
            </a:r>
          </a:p>
          <a:p>
            <a:pPr>
              <a:lnSpc>
                <a:spcPct val="90000"/>
              </a:lnSpc>
            </a:pPr>
            <a:r>
              <a:rPr lang="en-US" dirty="0">
                <a:solidFill>
                  <a:srgbClr val="404040"/>
                </a:solidFill>
              </a:rPr>
              <a:t> Reimbursement rules drive compliance           assessment.  If a patient is categorized as compliant, then are we done. ? </a:t>
            </a:r>
          </a:p>
          <a:p>
            <a:pPr>
              <a:lnSpc>
                <a:spcPct val="90000"/>
              </a:lnSpc>
            </a:pPr>
            <a:r>
              <a:rPr lang="en-US" dirty="0">
                <a:solidFill>
                  <a:srgbClr val="404040"/>
                </a:solidFill>
              </a:rPr>
              <a:t>What is the definition of compliance for OAT? What happens if you are compliant and not sleeping well?</a:t>
            </a:r>
          </a:p>
          <a:p>
            <a:pPr>
              <a:lnSpc>
                <a:spcPct val="90000"/>
              </a:lnSpc>
            </a:pPr>
            <a:r>
              <a:rPr lang="en-US" dirty="0">
                <a:solidFill>
                  <a:srgbClr val="404040"/>
                </a:solidFill>
              </a:rPr>
              <a:t>Selecting the proper appliance.</a:t>
            </a:r>
          </a:p>
          <a:p>
            <a:pPr>
              <a:lnSpc>
                <a:spcPct val="90000"/>
              </a:lnSpc>
            </a:pPr>
            <a:r>
              <a:rPr lang="en-US" dirty="0">
                <a:solidFill>
                  <a:srgbClr val="404040"/>
                </a:solidFill>
              </a:rPr>
              <a:t> Side Effects of OAT </a:t>
            </a:r>
          </a:p>
          <a:p>
            <a:pPr>
              <a:lnSpc>
                <a:spcPct val="90000"/>
              </a:lnSpc>
            </a:pPr>
            <a:r>
              <a:rPr lang="en-US" dirty="0">
                <a:solidFill>
                  <a:srgbClr val="404040"/>
                </a:solidFill>
              </a:rPr>
              <a:t> CPAP Recall/Supply chain issues</a:t>
            </a:r>
          </a:p>
          <a:p>
            <a:pPr>
              <a:lnSpc>
                <a:spcPct val="90000"/>
              </a:lnSpc>
            </a:pPr>
            <a:r>
              <a:rPr lang="en-US" dirty="0">
                <a:solidFill>
                  <a:srgbClr val="404040"/>
                </a:solidFill>
              </a:rPr>
              <a:t>Educating the Patient/Caregiver</a:t>
            </a:r>
          </a:p>
          <a:p>
            <a:pPr>
              <a:lnSpc>
                <a:spcPct val="90000"/>
              </a:lnSpc>
            </a:pPr>
            <a:endParaRPr lang="en-US" dirty="0">
              <a:solidFill>
                <a:srgbClr val="404040"/>
              </a:solidFill>
            </a:endParaRPr>
          </a:p>
        </p:txBody>
      </p:sp>
    </p:spTree>
    <p:extLst>
      <p:ext uri="{BB962C8B-B14F-4D97-AF65-F5344CB8AC3E}">
        <p14:creationId xmlns:p14="http://schemas.microsoft.com/office/powerpoint/2010/main" val="2517545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9F2CA-57DA-A743-86BB-C9171C66A10F}"/>
              </a:ext>
            </a:extLst>
          </p:cNvPr>
          <p:cNvSpPr>
            <a:spLocks noGrp="1"/>
          </p:cNvSpPr>
          <p:nvPr>
            <p:ph type="title"/>
          </p:nvPr>
        </p:nvSpPr>
        <p:spPr>
          <a:xfrm>
            <a:off x="829781" y="2708804"/>
            <a:ext cx="3698803" cy="1440394"/>
          </a:xfrm>
          <a:prstGeom prst="ellipse">
            <a:avLst/>
          </a:prstGeom>
          <a:noFill/>
          <a:ln>
            <a:solidFill>
              <a:schemeClr val="tx1"/>
            </a:solidFill>
          </a:ln>
        </p:spPr>
        <p:txBody>
          <a:bodyPr>
            <a:noAutofit/>
          </a:bodyPr>
          <a:lstStyle/>
          <a:p>
            <a:r>
              <a:rPr lang="en-US" sz="3200" dirty="0">
                <a:solidFill>
                  <a:schemeClr val="tx1"/>
                </a:solidFill>
              </a:rPr>
              <a:t>IT IS THE </a:t>
            </a:r>
            <a:br>
              <a:rPr lang="en-US" sz="3200" dirty="0">
                <a:solidFill>
                  <a:schemeClr val="tx1"/>
                </a:solidFill>
              </a:rPr>
            </a:br>
            <a:r>
              <a:rPr lang="en-US" sz="3200" dirty="0">
                <a:solidFill>
                  <a:schemeClr val="tx1"/>
                </a:solidFill>
              </a:rPr>
              <a:t>SLEEP</a:t>
            </a:r>
          </a:p>
        </p:txBody>
      </p:sp>
      <p:sp>
        <p:nvSpPr>
          <p:cNvPr id="26" name="Rectangle 25">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086B07-D9BB-A84B-8993-64C678AC4287}"/>
              </a:ext>
            </a:extLst>
          </p:cNvPr>
          <p:cNvSpPr>
            <a:spLocks noGrp="1"/>
          </p:cNvSpPr>
          <p:nvPr>
            <p:ph idx="1"/>
          </p:nvPr>
        </p:nvSpPr>
        <p:spPr>
          <a:xfrm>
            <a:off x="6049182" y="802638"/>
            <a:ext cx="5408696" cy="5252722"/>
          </a:xfrm>
        </p:spPr>
        <p:txBody>
          <a:bodyPr anchor="ctr">
            <a:normAutofit fontScale="92500" lnSpcReduction="20000"/>
          </a:bodyPr>
          <a:lstStyle/>
          <a:p>
            <a:r>
              <a:rPr lang="en-US" sz="2400" dirty="0">
                <a:solidFill>
                  <a:schemeClr val="bg1"/>
                </a:solidFill>
              </a:rPr>
              <a:t>Review diagnosis /Treatment Options </a:t>
            </a:r>
          </a:p>
          <a:p>
            <a:r>
              <a:rPr lang="en-US" sz="2400" dirty="0">
                <a:solidFill>
                  <a:schemeClr val="bg1"/>
                </a:solidFill>
              </a:rPr>
              <a:t>Proper Sleep Hygiene</a:t>
            </a:r>
          </a:p>
          <a:p>
            <a:r>
              <a:rPr lang="en-US" sz="2400" dirty="0">
                <a:solidFill>
                  <a:schemeClr val="bg1"/>
                </a:solidFill>
              </a:rPr>
              <a:t>Promote Nasal Breathing</a:t>
            </a:r>
          </a:p>
          <a:p>
            <a:r>
              <a:rPr lang="en-US" sz="2400" dirty="0">
                <a:solidFill>
                  <a:schemeClr val="bg1"/>
                </a:solidFill>
              </a:rPr>
              <a:t>Tape to seal the lips/ Nasal Mutes/Rubber bands </a:t>
            </a:r>
          </a:p>
          <a:p>
            <a:r>
              <a:rPr lang="en-US" sz="2400" dirty="0">
                <a:solidFill>
                  <a:schemeClr val="bg1"/>
                </a:solidFill>
              </a:rPr>
              <a:t>Titration of the appliance</a:t>
            </a:r>
          </a:p>
          <a:p>
            <a:endParaRPr lang="en-US" sz="2000" dirty="0">
              <a:solidFill>
                <a:schemeClr val="bg1"/>
              </a:solidFill>
            </a:endParaRPr>
          </a:p>
          <a:p>
            <a:pPr marL="0" indent="0">
              <a:buNone/>
            </a:pPr>
            <a:endParaRPr lang="en-US" sz="2000" dirty="0">
              <a:solidFill>
                <a:schemeClr val="bg1"/>
              </a:solidFill>
            </a:endParaRPr>
          </a:p>
          <a:p>
            <a:pPr marL="0" indent="0" algn="ctr">
              <a:buNone/>
            </a:pPr>
            <a:r>
              <a:rPr lang="en-US" sz="2800" dirty="0">
                <a:solidFill>
                  <a:schemeClr val="bg1"/>
                </a:solidFill>
              </a:rPr>
              <a:t>Managing your patients: </a:t>
            </a:r>
          </a:p>
          <a:p>
            <a:pPr marL="0" indent="0" algn="ctr">
              <a:buNone/>
            </a:pPr>
            <a:r>
              <a:rPr lang="en-US" sz="2800" dirty="0">
                <a:solidFill>
                  <a:schemeClr val="bg1"/>
                </a:solidFill>
              </a:rPr>
              <a:t>Sleeping and breathing better</a:t>
            </a:r>
          </a:p>
          <a:p>
            <a:pPr marL="0" indent="0">
              <a:buNone/>
            </a:pPr>
            <a:endParaRPr lang="en-US" sz="2000" dirty="0">
              <a:solidFill>
                <a:schemeClr val="bg1"/>
              </a:solidFill>
            </a:endParaRPr>
          </a:p>
          <a:p>
            <a:pPr marL="0" indent="0">
              <a:buNone/>
            </a:pPr>
            <a:r>
              <a:rPr lang="en-US" dirty="0">
                <a:solidFill>
                  <a:schemeClr val="bg1"/>
                </a:solidFill>
              </a:rPr>
              <a:t> </a:t>
            </a:r>
          </a:p>
          <a:p>
            <a:pPr marL="0" indent="0">
              <a:buNone/>
            </a:pPr>
            <a:r>
              <a:rPr lang="en-US" dirty="0">
                <a:solidFill>
                  <a:schemeClr val="bg1"/>
                </a:solidFill>
              </a:rPr>
              <a:t>    </a:t>
            </a:r>
            <a:r>
              <a:rPr lang="en-US" sz="2800" dirty="0">
                <a:solidFill>
                  <a:srgbClr val="0070C0"/>
                </a:solidFill>
              </a:rPr>
              <a:t>IT IS NOT ALL ABOUT THE AHI</a:t>
            </a:r>
          </a:p>
        </p:txBody>
      </p:sp>
      <p:sp>
        <p:nvSpPr>
          <p:cNvPr id="5" name="TextBox 4">
            <a:extLst>
              <a:ext uri="{FF2B5EF4-FFF2-40B4-BE49-F238E27FC236}">
                <a16:creationId xmlns:a16="http://schemas.microsoft.com/office/drawing/2014/main" id="{4C078A9B-5A55-6D40-85A2-84F3CE4AF98E}"/>
              </a:ext>
            </a:extLst>
          </p:cNvPr>
          <p:cNvSpPr txBox="1"/>
          <p:nvPr/>
        </p:nvSpPr>
        <p:spPr>
          <a:xfrm>
            <a:off x="709371" y="920734"/>
            <a:ext cx="3871568" cy="954107"/>
          </a:xfrm>
          <a:prstGeom prst="rect">
            <a:avLst/>
          </a:prstGeom>
          <a:noFill/>
        </p:spPr>
        <p:txBody>
          <a:bodyPr wrap="square" rtlCol="0">
            <a:spAutoFit/>
          </a:bodyPr>
          <a:lstStyle/>
          <a:p>
            <a:pPr algn="ctr"/>
            <a:r>
              <a:rPr lang="en-US" sz="2800" dirty="0">
                <a:effectLst>
                  <a:outerShdw blurRad="50800" dist="38100" dir="5400000" algn="t" rotWithShape="0">
                    <a:prstClr val="black">
                      <a:alpha val="40000"/>
                    </a:prstClr>
                  </a:outerShdw>
                </a:effectLst>
              </a:rPr>
              <a:t>BETTER BREATHING</a:t>
            </a:r>
          </a:p>
          <a:p>
            <a:pPr algn="ctr"/>
            <a:r>
              <a:rPr lang="en-US" sz="2800" dirty="0">
                <a:effectLst>
                  <a:outerShdw blurRad="50800" dist="38100" dir="5400000" algn="t" rotWithShape="0">
                    <a:prstClr val="black">
                      <a:alpha val="40000"/>
                    </a:prstClr>
                  </a:outerShdw>
                </a:effectLst>
              </a:rPr>
              <a:t>BETTER SLEEP</a:t>
            </a:r>
          </a:p>
        </p:txBody>
      </p:sp>
      <p:sp>
        <p:nvSpPr>
          <p:cNvPr id="15" name="TextBox 14">
            <a:extLst>
              <a:ext uri="{FF2B5EF4-FFF2-40B4-BE49-F238E27FC236}">
                <a16:creationId xmlns:a16="http://schemas.microsoft.com/office/drawing/2014/main" id="{86C001F5-A1CE-FB4B-A543-EEA4523FCADF}"/>
              </a:ext>
            </a:extLst>
          </p:cNvPr>
          <p:cNvSpPr txBox="1"/>
          <p:nvPr/>
        </p:nvSpPr>
        <p:spPr>
          <a:xfrm>
            <a:off x="3209925" y="5638800"/>
            <a:ext cx="184731" cy="369332"/>
          </a:xfrm>
          <a:prstGeom prst="rect">
            <a:avLst/>
          </a:prstGeom>
          <a:noFill/>
        </p:spPr>
        <p:txBody>
          <a:bodyPr wrap="none" rtlCol="0">
            <a:spAutoFit/>
          </a:bodyPr>
          <a:lstStyle/>
          <a:p>
            <a:endParaRPr lang="en-US" dirty="0"/>
          </a:p>
        </p:txBody>
      </p:sp>
      <p:pic>
        <p:nvPicPr>
          <p:cNvPr id="7172" name="Picture 4" descr="Sleep Apnea — SleepTest.com">
            <a:extLst>
              <a:ext uri="{FF2B5EF4-FFF2-40B4-BE49-F238E27FC236}">
                <a16:creationId xmlns:a16="http://schemas.microsoft.com/office/drawing/2014/main" id="{B4F004C4-C0CD-CF4E-A413-D370482A1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81" y="4489450"/>
            <a:ext cx="3556000" cy="22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22500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1E889-5E72-4043-BA18-243758CA9734}"/>
              </a:ext>
            </a:extLst>
          </p:cNvPr>
          <p:cNvSpPr>
            <a:spLocks noGrp="1"/>
          </p:cNvSpPr>
          <p:nvPr>
            <p:ph type="title"/>
          </p:nvPr>
        </p:nvSpPr>
        <p:spPr>
          <a:xfrm>
            <a:off x="128587" y="2243828"/>
            <a:ext cx="5773325" cy="1141497"/>
          </a:xfrm>
        </p:spPr>
        <p:txBody>
          <a:bodyPr>
            <a:normAutofit fontScale="90000"/>
          </a:bodyPr>
          <a:lstStyle/>
          <a:p>
            <a:r>
              <a:rPr lang="en-US" sz="3200" dirty="0">
                <a:solidFill>
                  <a:srgbClr val="0070C0"/>
                </a:solidFill>
              </a:rPr>
              <a:t>LOW AHI/COMPLIANT/</a:t>
            </a:r>
            <a:br>
              <a:rPr lang="en-US" sz="3200" dirty="0">
                <a:solidFill>
                  <a:srgbClr val="0070C0"/>
                </a:solidFill>
              </a:rPr>
            </a:br>
            <a:r>
              <a:rPr lang="en-US" sz="3200" dirty="0">
                <a:solidFill>
                  <a:srgbClr val="0070C0"/>
                </a:solidFill>
              </a:rPr>
              <a:t>STILL SLEEPY</a:t>
            </a:r>
          </a:p>
        </p:txBody>
      </p:sp>
      <p:sp>
        <p:nvSpPr>
          <p:cNvPr id="3" name="Content Placeholder 2">
            <a:extLst>
              <a:ext uri="{FF2B5EF4-FFF2-40B4-BE49-F238E27FC236}">
                <a16:creationId xmlns:a16="http://schemas.microsoft.com/office/drawing/2014/main" id="{80843682-D035-7544-8A2A-8BB75EBE092B}"/>
              </a:ext>
            </a:extLst>
          </p:cNvPr>
          <p:cNvSpPr>
            <a:spLocks noGrp="1"/>
          </p:cNvSpPr>
          <p:nvPr>
            <p:ph idx="1"/>
          </p:nvPr>
        </p:nvSpPr>
        <p:spPr>
          <a:xfrm>
            <a:off x="6290088" y="1"/>
            <a:ext cx="5455920" cy="5157788"/>
          </a:xfrm>
        </p:spPr>
        <p:txBody>
          <a:bodyPr>
            <a:normAutofit/>
          </a:bodyPr>
          <a:lstStyle/>
          <a:p>
            <a:r>
              <a:rPr lang="en-US" sz="2900" dirty="0">
                <a:solidFill>
                  <a:srgbClr val="0070C0"/>
                </a:solidFill>
              </a:rPr>
              <a:t>Severity of Subjective Symptoms</a:t>
            </a:r>
          </a:p>
          <a:p>
            <a:pPr marL="0" indent="0">
              <a:buNone/>
            </a:pPr>
            <a:endParaRPr lang="en-US" sz="2900" dirty="0">
              <a:solidFill>
                <a:srgbClr val="0070C0"/>
              </a:solidFill>
            </a:endParaRPr>
          </a:p>
          <a:p>
            <a:r>
              <a:rPr lang="en-US" sz="2900" dirty="0">
                <a:solidFill>
                  <a:srgbClr val="0070C0"/>
                </a:solidFill>
              </a:rPr>
              <a:t>Overlap Of SBD</a:t>
            </a:r>
          </a:p>
          <a:p>
            <a:endParaRPr lang="en-US" sz="2900" dirty="0">
              <a:solidFill>
                <a:srgbClr val="0070C0"/>
              </a:solidFill>
            </a:endParaRPr>
          </a:p>
          <a:p>
            <a:r>
              <a:rPr lang="en-US" sz="2900" dirty="0">
                <a:solidFill>
                  <a:srgbClr val="0070C0"/>
                </a:solidFill>
              </a:rPr>
              <a:t>Residual Sleepiness (RES)</a:t>
            </a:r>
          </a:p>
          <a:p>
            <a:endParaRPr lang="en-US" sz="2900" dirty="0">
              <a:solidFill>
                <a:srgbClr val="0070C0"/>
              </a:solidFill>
            </a:endParaRPr>
          </a:p>
          <a:p>
            <a:r>
              <a:rPr lang="en-US" sz="2900" dirty="0">
                <a:solidFill>
                  <a:srgbClr val="0070C0"/>
                </a:solidFill>
              </a:rPr>
              <a:t>Medications</a:t>
            </a:r>
          </a:p>
          <a:p>
            <a:endParaRPr lang="en-US" sz="2900" dirty="0">
              <a:solidFill>
                <a:srgbClr val="0070C0"/>
              </a:solidFill>
            </a:endParaRPr>
          </a:p>
          <a:p>
            <a:r>
              <a:rPr lang="en-US" sz="2900" dirty="0">
                <a:solidFill>
                  <a:srgbClr val="0070C0"/>
                </a:solidFill>
              </a:rPr>
              <a:t>Manage Symptoms</a:t>
            </a:r>
          </a:p>
          <a:p>
            <a:pPr marL="0" indent="0" algn="ctr">
              <a:buNone/>
            </a:pPr>
            <a:endParaRPr lang="en-US" sz="2800" dirty="0">
              <a:solidFill>
                <a:srgbClr val="0070C0"/>
              </a:solidFill>
            </a:endParaRPr>
          </a:p>
        </p:txBody>
      </p:sp>
      <p:sp>
        <p:nvSpPr>
          <p:cNvPr id="4" name="Text Placeholder 3">
            <a:extLst>
              <a:ext uri="{FF2B5EF4-FFF2-40B4-BE49-F238E27FC236}">
                <a16:creationId xmlns:a16="http://schemas.microsoft.com/office/drawing/2014/main" id="{7378FE50-553C-AC43-9FD6-3256F8B6B89A}"/>
              </a:ext>
            </a:extLst>
          </p:cNvPr>
          <p:cNvSpPr>
            <a:spLocks noGrp="1"/>
          </p:cNvSpPr>
          <p:nvPr>
            <p:ph type="body" sz="half" idx="2"/>
          </p:nvPr>
        </p:nvSpPr>
        <p:spPr>
          <a:xfrm>
            <a:off x="1115568" y="2600325"/>
            <a:ext cx="3794760" cy="4257675"/>
          </a:xfrm>
        </p:spPr>
        <p:txBody>
          <a:bodyPr>
            <a:normAutofit/>
          </a:bodyPr>
          <a:lstStyle/>
          <a:p>
            <a:endParaRPr lang="en-US" dirty="0"/>
          </a:p>
          <a:p>
            <a:endParaRPr lang="en-US" sz="2400" dirty="0"/>
          </a:p>
          <a:p>
            <a:r>
              <a:rPr lang="en-US" sz="2400" dirty="0"/>
              <a:t>Patient still has excessive daytime sleepiness after continuous positive airway pressure (CPAP) treatment of OSA, comorbid conditions or permanent brain injury before CPAP therapy may be the cause of the residual sleepiness</a:t>
            </a:r>
          </a:p>
        </p:txBody>
      </p:sp>
      <p:sp>
        <p:nvSpPr>
          <p:cNvPr id="8" name="TextBox 7">
            <a:extLst>
              <a:ext uri="{FF2B5EF4-FFF2-40B4-BE49-F238E27FC236}">
                <a16:creationId xmlns:a16="http://schemas.microsoft.com/office/drawing/2014/main" id="{28B32C0F-B149-CE44-945A-EDE62DAC4748}"/>
              </a:ext>
            </a:extLst>
          </p:cNvPr>
          <p:cNvSpPr txBox="1"/>
          <p:nvPr/>
        </p:nvSpPr>
        <p:spPr>
          <a:xfrm>
            <a:off x="6096000" y="6057900"/>
            <a:ext cx="6096000" cy="769441"/>
          </a:xfrm>
          <a:prstGeom prst="rect">
            <a:avLst/>
          </a:prstGeom>
          <a:noFill/>
        </p:spPr>
        <p:txBody>
          <a:bodyPr wrap="square" rtlCol="0">
            <a:spAutoFit/>
          </a:bodyPr>
          <a:lstStyle/>
          <a:p>
            <a:r>
              <a:rPr lang="en-US" sz="1100" dirty="0"/>
              <a:t>Stradling JR. Residual sleepiness in patients with OSA on </a:t>
            </a:r>
            <a:r>
              <a:rPr lang="en-US" sz="1100" dirty="0" err="1"/>
              <a:t>CPAP.Eur</a:t>
            </a:r>
            <a:r>
              <a:rPr lang="en-US" sz="1100" dirty="0"/>
              <a:t> Respir J 2009; 34:120</a:t>
            </a:r>
          </a:p>
          <a:p>
            <a:r>
              <a:rPr lang="en-US" sz="1100" dirty="0"/>
              <a:t>Chapman JL, Serinel Y, Marshall NS, Grunstein RR. Residual Daytime Sleepiness in Obstructive Sleep Apnea After Continuous Positive Airway Pressure Optimization: Causes and Management. Sleep Med Clin. 2016 Sep;11(3):353-63. doi: 10.1016/j.jsmc.2016.05.005. </a:t>
            </a:r>
            <a:r>
              <a:rPr lang="en-US" sz="1100" dirty="0" err="1"/>
              <a:t>Epub</a:t>
            </a:r>
            <a:r>
              <a:rPr lang="en-US" sz="1100" dirty="0"/>
              <a:t> 2016 Jun 16. PMID: 27542881.</a:t>
            </a:r>
          </a:p>
        </p:txBody>
      </p:sp>
      <p:sp>
        <p:nvSpPr>
          <p:cNvPr id="9" name="TextBox 8">
            <a:extLst>
              <a:ext uri="{FF2B5EF4-FFF2-40B4-BE49-F238E27FC236}">
                <a16:creationId xmlns:a16="http://schemas.microsoft.com/office/drawing/2014/main" id="{C33863D9-FA0C-7B41-8B9C-B544BBD940B9}"/>
              </a:ext>
            </a:extLst>
          </p:cNvPr>
          <p:cNvSpPr txBox="1"/>
          <p:nvPr/>
        </p:nvSpPr>
        <p:spPr>
          <a:xfrm>
            <a:off x="1487402" y="742950"/>
            <a:ext cx="3051092" cy="461665"/>
          </a:xfrm>
          <a:prstGeom prst="rect">
            <a:avLst/>
          </a:prstGeom>
          <a:noFill/>
        </p:spPr>
        <p:txBody>
          <a:bodyPr wrap="none" rtlCol="0">
            <a:spAutoFit/>
          </a:bodyPr>
          <a:lstStyle/>
          <a:p>
            <a:pPr algn="ctr"/>
            <a:r>
              <a:rPr lang="en-US" sz="2400" dirty="0">
                <a:solidFill>
                  <a:schemeClr val="bg1"/>
                </a:solidFill>
              </a:rPr>
              <a:t>Managing your Patients</a:t>
            </a:r>
          </a:p>
        </p:txBody>
      </p:sp>
    </p:spTree>
    <p:extLst>
      <p:ext uri="{BB962C8B-B14F-4D97-AF65-F5344CB8AC3E}">
        <p14:creationId xmlns:p14="http://schemas.microsoft.com/office/powerpoint/2010/main" val="3161776236"/>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{0C8C668B-0312-D744-8E2F-7C86B94AD79D}tf10001120</Template>
  <TotalTime>18560</TotalTime>
  <Words>2574</Words>
  <Application>Microsoft Macintosh PowerPoint</Application>
  <PresentationFormat>Widescreen</PresentationFormat>
  <Paragraphs>284</Paragraphs>
  <Slides>25</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Gill Sans MT</vt:lpstr>
      <vt:lpstr>Parcel</vt:lpstr>
      <vt:lpstr>MANAGING THE  SLEEP BREATHING DISORDER PATIENT (SBD) BEFORE, DURING, AND Follow up</vt:lpstr>
      <vt:lpstr>Managing the SDB Patient </vt:lpstr>
      <vt:lpstr>ADA’s POLICY</vt:lpstr>
      <vt:lpstr>Dental Sleep medicine</vt:lpstr>
      <vt:lpstr> DENTIST’S ROLE IN MANAGING THE PATIENTS</vt:lpstr>
      <vt:lpstr>PREVALENCE OF OSA</vt:lpstr>
      <vt:lpstr>CURRENT challenges to managing sdb patient</vt:lpstr>
      <vt:lpstr>IT IS THE  SLEEP</vt:lpstr>
      <vt:lpstr>LOW AHI/COMPLIANT/ STILL SLEEPY</vt:lpstr>
      <vt:lpstr>We enter the World Inhaling… We leave the world Exhaling…</vt:lpstr>
      <vt:lpstr>REIMBURSEMENT</vt:lpstr>
      <vt:lpstr>COMPLIANCE</vt:lpstr>
      <vt:lpstr>DIFFERENT PATIENTS DIFFERENT APPLIANCES</vt:lpstr>
      <vt:lpstr>DESIGNS and Mechanisms OF APPLIANCES</vt:lpstr>
      <vt:lpstr>Management Considerations of Side Effects</vt:lpstr>
      <vt:lpstr>Management of  SIDE EFFECTS of  Oral Appliance Therapy (OAT)</vt:lpstr>
      <vt:lpstr>Educating Patient/ Caregiver</vt:lpstr>
      <vt:lpstr>Education leads to better adherence</vt:lpstr>
      <vt:lpstr>PowerPoint Presentation</vt:lpstr>
      <vt:lpstr>PowerPoint Presentation</vt:lpstr>
      <vt:lpstr>FOLLOW UP VISITS FOLLOWING APPLIANCE DELIVERY</vt:lpstr>
      <vt:lpstr>Managing the SBD  Patient</vt:lpstr>
      <vt:lpstr>Time to Harmonize</vt:lpstr>
      <vt:lpstr>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the SDB Patient </dc:title>
  <dc:creator>Suzanne Haley</dc:creator>
  <cp:lastModifiedBy>Suzanne Haley</cp:lastModifiedBy>
  <cp:revision>102</cp:revision>
  <dcterms:created xsi:type="dcterms:W3CDTF">2021-07-02T23:35:59Z</dcterms:created>
  <dcterms:modified xsi:type="dcterms:W3CDTF">2021-07-20T00:02:20Z</dcterms:modified>
</cp:coreProperties>
</file>